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4" r:id="rId2"/>
    <p:sldId id="314" r:id="rId3"/>
    <p:sldId id="306" r:id="rId4"/>
    <p:sldId id="312" r:id="rId5"/>
    <p:sldId id="313" r:id="rId6"/>
    <p:sldId id="315" r:id="rId7"/>
    <p:sldId id="307" r:id="rId8"/>
    <p:sldId id="308" r:id="rId9"/>
    <p:sldId id="309" r:id="rId10"/>
    <p:sldId id="310" r:id="rId11"/>
    <p:sldId id="257" r:id="rId12"/>
    <p:sldId id="256" r:id="rId13"/>
    <p:sldId id="259" r:id="rId14"/>
    <p:sldId id="291" r:id="rId15"/>
    <p:sldId id="258" r:id="rId16"/>
    <p:sldId id="261" r:id="rId17"/>
    <p:sldId id="333" r:id="rId18"/>
    <p:sldId id="260" r:id="rId19"/>
    <p:sldId id="262" r:id="rId20"/>
    <p:sldId id="263" r:id="rId21"/>
    <p:sldId id="264" r:id="rId22"/>
    <p:sldId id="265" r:id="rId23"/>
    <p:sldId id="266" r:id="rId24"/>
    <p:sldId id="268" r:id="rId25"/>
    <p:sldId id="269" r:id="rId26"/>
    <p:sldId id="270" r:id="rId27"/>
    <p:sldId id="271" r:id="rId28"/>
    <p:sldId id="272" r:id="rId29"/>
    <p:sldId id="289" r:id="rId30"/>
    <p:sldId id="290" r:id="rId31"/>
    <p:sldId id="273" r:id="rId32"/>
    <p:sldId id="274" r:id="rId33"/>
    <p:sldId id="316" r:id="rId34"/>
    <p:sldId id="292" r:id="rId35"/>
    <p:sldId id="33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93" r:id="rId51"/>
    <p:sldId id="294" r:id="rId52"/>
    <p:sldId id="295" r:id="rId53"/>
    <p:sldId id="321" r:id="rId54"/>
    <p:sldId id="300" r:id="rId55"/>
    <p:sldId id="301" r:id="rId56"/>
    <p:sldId id="302" r:id="rId57"/>
    <p:sldId id="303" r:id="rId58"/>
    <p:sldId id="317" r:id="rId59"/>
    <p:sldId id="331" r:id="rId60"/>
    <p:sldId id="318" r:id="rId61"/>
    <p:sldId id="319" r:id="rId62"/>
    <p:sldId id="320" r:id="rId63"/>
    <p:sldId id="322" r:id="rId64"/>
    <p:sldId id="323" r:id="rId65"/>
    <p:sldId id="324" r:id="rId66"/>
    <p:sldId id="325" r:id="rId67"/>
    <p:sldId id="326" r:id="rId68"/>
    <p:sldId id="328" r:id="rId69"/>
    <p:sldId id="327" r:id="rId70"/>
    <p:sldId id="329" r:id="rId71"/>
    <p:sldId id="330" r:id="rId72"/>
    <p:sldId id="299" r:id="rId73"/>
    <p:sldId id="335" r:id="rId74"/>
    <p:sldId id="332" r:id="rId75"/>
    <p:sldId id="336"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69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1" y="39"/>
      </p:cViewPr>
      <p:guideLst/>
    </p:cSldViewPr>
  </p:slideViewPr>
  <p:notesTextViewPr>
    <p:cViewPr>
      <p:scale>
        <a:sx n="1" d="1"/>
        <a:sy n="1" d="1"/>
      </p:scale>
      <p:origin x="0" y="0"/>
    </p:cViewPr>
  </p:notesTextViewPr>
  <p:sorterViewPr>
    <p:cViewPr>
      <p:scale>
        <a:sx n="100" d="100"/>
        <a:sy n="100" d="100"/>
      </p:scale>
      <p:origin x="0" y="-135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946B-1B6D-4C79-9571-4726D2888DD0}"/>
              </a:ext>
            </a:extLst>
          </p:cNvPr>
          <p:cNvSpPr>
            <a:spLocks noGrp="1"/>
          </p:cNvSpPr>
          <p:nvPr>
            <p:ph type="ctrTitle"/>
          </p:nvPr>
        </p:nvSpPr>
        <p:spPr>
          <a:xfrm>
            <a:off x="1524000" y="1122363"/>
            <a:ext cx="9144000" cy="2387600"/>
          </a:xfrm>
          <a:pattFill prst="pct90">
            <a:fgClr>
              <a:schemeClr val="accent1"/>
            </a:fgClr>
            <a:bgClr>
              <a:schemeClr val="bg1"/>
            </a:bgClr>
          </a:pattFill>
        </p:spPr>
        <p:txBody>
          <a:bodyPr anchor="b">
            <a:normAutofit/>
          </a:bodyPr>
          <a:lstStyle>
            <a:lvl1pPr algn="ctr">
              <a:defRPr sz="36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CA20CE1-38CC-4514-A539-1062D509CC2A}"/>
              </a:ext>
            </a:extLst>
          </p:cNvPr>
          <p:cNvSpPr>
            <a:spLocks noGrp="1"/>
          </p:cNvSpPr>
          <p:nvPr>
            <p:ph type="subTitle" idx="1"/>
          </p:nvPr>
        </p:nvSpPr>
        <p:spPr>
          <a:xfrm>
            <a:off x="1524000" y="3602038"/>
            <a:ext cx="9144000" cy="1655762"/>
          </a:xfrm>
          <a:solidFill>
            <a:srgbClr val="5E69AA">
              <a:alpha val="54902"/>
            </a:srgbClr>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28D537-2C6A-4100-A5D8-DB82571B4F8B}"/>
              </a:ext>
            </a:extLst>
          </p:cNvPr>
          <p:cNvSpPr>
            <a:spLocks noGrp="1"/>
          </p:cNvSpPr>
          <p:nvPr>
            <p:ph type="dt" sz="half" idx="10"/>
          </p:nvPr>
        </p:nvSpPr>
        <p:spPr/>
        <p:txBody>
          <a:bodyPr/>
          <a:lstStyle/>
          <a:p>
            <a:fld id="{023C224B-D7D1-447A-988E-A3C5E5138072}" type="datetimeFigureOut">
              <a:rPr lang="en-US" smtClean="0"/>
              <a:t>30-Apr-18</a:t>
            </a:fld>
            <a:endParaRPr lang="en-US"/>
          </a:p>
        </p:txBody>
      </p:sp>
      <p:sp>
        <p:nvSpPr>
          <p:cNvPr id="5" name="Footer Placeholder 4">
            <a:extLst>
              <a:ext uri="{FF2B5EF4-FFF2-40B4-BE49-F238E27FC236}">
                <a16:creationId xmlns:a16="http://schemas.microsoft.com/office/drawing/2014/main" id="{4A6532C4-9BF4-4903-A9B5-BBF861C2B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253F9-24F6-4A87-8DB4-E2F3835E1DF5}"/>
              </a:ext>
            </a:extLst>
          </p:cNvPr>
          <p:cNvSpPr>
            <a:spLocks noGrp="1"/>
          </p:cNvSpPr>
          <p:nvPr>
            <p:ph type="sldNum" sz="quarter" idx="12"/>
          </p:nvPr>
        </p:nvSpPr>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2049364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5171E-1B75-4FFF-8235-B44BA1C0BA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FCFA50-333C-410E-BA9E-5BBE6C3AA7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9D7083-F2D2-4BE5-847E-B7AC9FAA1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882F80-5B8A-47D7-8F11-E9BF3F45A285}"/>
              </a:ext>
            </a:extLst>
          </p:cNvPr>
          <p:cNvSpPr>
            <a:spLocks noGrp="1"/>
          </p:cNvSpPr>
          <p:nvPr>
            <p:ph type="dt" sz="half" idx="10"/>
          </p:nvPr>
        </p:nvSpPr>
        <p:spPr/>
        <p:txBody>
          <a:bodyPr/>
          <a:lstStyle/>
          <a:p>
            <a:fld id="{023C224B-D7D1-447A-988E-A3C5E5138072}" type="datetimeFigureOut">
              <a:rPr lang="en-US" smtClean="0"/>
              <a:t>30-Apr-18</a:t>
            </a:fld>
            <a:endParaRPr lang="en-US"/>
          </a:p>
        </p:txBody>
      </p:sp>
      <p:sp>
        <p:nvSpPr>
          <p:cNvPr id="6" name="Footer Placeholder 5">
            <a:extLst>
              <a:ext uri="{FF2B5EF4-FFF2-40B4-BE49-F238E27FC236}">
                <a16:creationId xmlns:a16="http://schemas.microsoft.com/office/drawing/2014/main" id="{78DFDA4E-3E12-4948-8D4B-DBEDB9615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69494-BC35-407F-B5F6-E76AED5C3FC3}"/>
              </a:ext>
            </a:extLst>
          </p:cNvPr>
          <p:cNvSpPr>
            <a:spLocks noGrp="1"/>
          </p:cNvSpPr>
          <p:nvPr>
            <p:ph type="sldNum" sz="quarter" idx="12"/>
          </p:nvPr>
        </p:nvSpPr>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169376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69FC-8B60-4A15-B479-0EC313B2E1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D845C-3DBB-4D36-835C-5302D342CE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23E40F-937B-45B7-8E55-3E494A70C65D}"/>
              </a:ext>
            </a:extLst>
          </p:cNvPr>
          <p:cNvSpPr>
            <a:spLocks noGrp="1"/>
          </p:cNvSpPr>
          <p:nvPr>
            <p:ph type="dt" sz="half" idx="10"/>
          </p:nvPr>
        </p:nvSpPr>
        <p:spPr/>
        <p:txBody>
          <a:bodyPr/>
          <a:lstStyle/>
          <a:p>
            <a:fld id="{023C224B-D7D1-447A-988E-A3C5E5138072}" type="datetimeFigureOut">
              <a:rPr lang="en-US" smtClean="0"/>
              <a:t>30-Apr-18</a:t>
            </a:fld>
            <a:endParaRPr lang="en-US"/>
          </a:p>
        </p:txBody>
      </p:sp>
      <p:sp>
        <p:nvSpPr>
          <p:cNvPr id="5" name="Footer Placeholder 4">
            <a:extLst>
              <a:ext uri="{FF2B5EF4-FFF2-40B4-BE49-F238E27FC236}">
                <a16:creationId xmlns:a16="http://schemas.microsoft.com/office/drawing/2014/main" id="{A465F7DF-B212-4A82-B7AE-AA45D16C1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E538A0-7D2A-4032-A4EC-D2744DA43904}"/>
              </a:ext>
            </a:extLst>
          </p:cNvPr>
          <p:cNvSpPr>
            <a:spLocks noGrp="1"/>
          </p:cNvSpPr>
          <p:nvPr>
            <p:ph type="sldNum" sz="quarter" idx="12"/>
          </p:nvPr>
        </p:nvSpPr>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1553270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C98E4E-06FF-40B7-9094-D9DF732CAC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E6620C-DB80-4B0F-B838-2FE11F04AB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D6CA8-505A-4A99-A9F1-EC5FBFA2551B}"/>
              </a:ext>
            </a:extLst>
          </p:cNvPr>
          <p:cNvSpPr>
            <a:spLocks noGrp="1"/>
          </p:cNvSpPr>
          <p:nvPr>
            <p:ph type="dt" sz="half" idx="10"/>
          </p:nvPr>
        </p:nvSpPr>
        <p:spPr/>
        <p:txBody>
          <a:bodyPr/>
          <a:lstStyle/>
          <a:p>
            <a:fld id="{023C224B-D7D1-447A-988E-A3C5E5138072}" type="datetimeFigureOut">
              <a:rPr lang="en-US" smtClean="0"/>
              <a:t>30-Apr-18</a:t>
            </a:fld>
            <a:endParaRPr lang="en-US"/>
          </a:p>
        </p:txBody>
      </p:sp>
      <p:sp>
        <p:nvSpPr>
          <p:cNvPr id="5" name="Footer Placeholder 4">
            <a:extLst>
              <a:ext uri="{FF2B5EF4-FFF2-40B4-BE49-F238E27FC236}">
                <a16:creationId xmlns:a16="http://schemas.microsoft.com/office/drawing/2014/main" id="{7C7490A0-5BEE-49A6-94BA-11B7CA4CA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A36C4-F8C0-4F5E-AD5A-C004DEA45AF3}"/>
              </a:ext>
            </a:extLst>
          </p:cNvPr>
          <p:cNvSpPr>
            <a:spLocks noGrp="1"/>
          </p:cNvSpPr>
          <p:nvPr>
            <p:ph type="sldNum" sz="quarter" idx="12"/>
          </p:nvPr>
        </p:nvSpPr>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2753416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946B-1B6D-4C79-9571-4726D2888DD0}"/>
              </a:ext>
            </a:extLst>
          </p:cNvPr>
          <p:cNvSpPr>
            <a:spLocks noGrp="1"/>
          </p:cNvSpPr>
          <p:nvPr>
            <p:ph type="ctrTitle"/>
          </p:nvPr>
        </p:nvSpPr>
        <p:spPr>
          <a:xfrm>
            <a:off x="1700731" y="2107840"/>
            <a:ext cx="9144000" cy="1590101"/>
          </a:xfrm>
          <a:pattFill prst="pct90">
            <a:fgClr>
              <a:schemeClr val="accent1"/>
            </a:fgClr>
            <a:bgClr>
              <a:schemeClr val="bg1"/>
            </a:bgClr>
          </a:pattFill>
        </p:spPr>
        <p:txBody>
          <a:bodyPr anchor="b">
            <a:normAutofit/>
          </a:bodyPr>
          <a:lstStyle>
            <a:lvl1pPr algn="ctr">
              <a:defRPr sz="3600" b="1">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1F28D537-2C6A-4100-A5D8-DB82571B4F8B}"/>
              </a:ext>
            </a:extLst>
          </p:cNvPr>
          <p:cNvSpPr>
            <a:spLocks noGrp="1"/>
          </p:cNvSpPr>
          <p:nvPr>
            <p:ph type="dt" sz="half" idx="10"/>
          </p:nvPr>
        </p:nvSpPr>
        <p:spPr/>
        <p:txBody>
          <a:bodyPr/>
          <a:lstStyle/>
          <a:p>
            <a:fld id="{023C224B-D7D1-447A-988E-A3C5E5138072}" type="datetimeFigureOut">
              <a:rPr lang="en-US" smtClean="0"/>
              <a:t>30-Apr-18</a:t>
            </a:fld>
            <a:endParaRPr lang="en-US"/>
          </a:p>
        </p:txBody>
      </p:sp>
      <p:sp>
        <p:nvSpPr>
          <p:cNvPr id="5" name="Footer Placeholder 4">
            <a:extLst>
              <a:ext uri="{FF2B5EF4-FFF2-40B4-BE49-F238E27FC236}">
                <a16:creationId xmlns:a16="http://schemas.microsoft.com/office/drawing/2014/main" id="{4A6532C4-9BF4-4903-A9B5-BBF861C2B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253F9-24F6-4A87-8DB4-E2F3835E1DF5}"/>
              </a:ext>
            </a:extLst>
          </p:cNvPr>
          <p:cNvSpPr>
            <a:spLocks noGrp="1"/>
          </p:cNvSpPr>
          <p:nvPr>
            <p:ph type="sldNum" sz="quarter" idx="12"/>
          </p:nvPr>
        </p:nvSpPr>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3015591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EF4B7-EB37-4E8F-8B32-1AF2E1CB7208}"/>
              </a:ext>
            </a:extLst>
          </p:cNvPr>
          <p:cNvSpPr>
            <a:spLocks noGrp="1"/>
          </p:cNvSpPr>
          <p:nvPr>
            <p:ph type="title"/>
          </p:nvPr>
        </p:nvSpPr>
        <p:spPr>
          <a:xfrm>
            <a:off x="0" y="18256"/>
            <a:ext cx="12192000" cy="662782"/>
          </a:xfrm>
          <a:pattFill prst="pct90">
            <a:fgClr>
              <a:schemeClr val="accent1"/>
            </a:fgClr>
            <a:bgClr>
              <a:schemeClr val="bg1"/>
            </a:bgClr>
          </a:pattFill>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17B2FA6-FDF7-4936-B2AF-89EE348BDA98}"/>
              </a:ext>
            </a:extLst>
          </p:cNvPr>
          <p:cNvSpPr>
            <a:spLocks noGrp="1"/>
          </p:cNvSpPr>
          <p:nvPr>
            <p:ph idx="1"/>
          </p:nvPr>
        </p:nvSpPr>
        <p:spPr>
          <a:xfrm>
            <a:off x="838200" y="871538"/>
            <a:ext cx="10515600" cy="53054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7D171E-24E3-421A-8F4A-EB5FD30F6EFB}"/>
              </a:ext>
            </a:extLst>
          </p:cNvPr>
          <p:cNvSpPr>
            <a:spLocks noGrp="1"/>
          </p:cNvSpPr>
          <p:nvPr>
            <p:ph type="dt" sz="half" idx="10"/>
          </p:nvPr>
        </p:nvSpPr>
        <p:spPr/>
        <p:txBody>
          <a:bodyPr/>
          <a:lstStyle/>
          <a:p>
            <a:fld id="{023C224B-D7D1-447A-988E-A3C5E5138072}" type="datetimeFigureOut">
              <a:rPr lang="en-US" smtClean="0"/>
              <a:t>30-Apr-18</a:t>
            </a:fld>
            <a:endParaRPr lang="en-US"/>
          </a:p>
        </p:txBody>
      </p:sp>
      <p:sp>
        <p:nvSpPr>
          <p:cNvPr id="5" name="Footer Placeholder 4">
            <a:extLst>
              <a:ext uri="{FF2B5EF4-FFF2-40B4-BE49-F238E27FC236}">
                <a16:creationId xmlns:a16="http://schemas.microsoft.com/office/drawing/2014/main" id="{F454DABC-70F5-42F4-AA7E-D772E554B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DF69A6-1E75-4104-9742-249E636E98F7}"/>
              </a:ext>
            </a:extLst>
          </p:cNvPr>
          <p:cNvSpPr>
            <a:spLocks noGrp="1"/>
          </p:cNvSpPr>
          <p:nvPr>
            <p:ph type="sldNum" sz="quarter" idx="12"/>
          </p:nvPr>
        </p:nvSpPr>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306682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17E95-61DD-4EA2-BCA6-AC19C6664A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274A1E-F8F7-4A72-9B11-EF178E32B9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FEC7A2-5677-4674-8319-9F975D98B396}"/>
              </a:ext>
            </a:extLst>
          </p:cNvPr>
          <p:cNvSpPr>
            <a:spLocks noGrp="1"/>
          </p:cNvSpPr>
          <p:nvPr>
            <p:ph type="dt" sz="half" idx="10"/>
          </p:nvPr>
        </p:nvSpPr>
        <p:spPr/>
        <p:txBody>
          <a:bodyPr/>
          <a:lstStyle/>
          <a:p>
            <a:fld id="{023C224B-D7D1-447A-988E-A3C5E5138072}" type="datetimeFigureOut">
              <a:rPr lang="en-US" smtClean="0"/>
              <a:t>30-Apr-18</a:t>
            </a:fld>
            <a:endParaRPr lang="en-US"/>
          </a:p>
        </p:txBody>
      </p:sp>
      <p:sp>
        <p:nvSpPr>
          <p:cNvPr id="5" name="Footer Placeholder 4">
            <a:extLst>
              <a:ext uri="{FF2B5EF4-FFF2-40B4-BE49-F238E27FC236}">
                <a16:creationId xmlns:a16="http://schemas.microsoft.com/office/drawing/2014/main" id="{CC76A603-7C90-402C-BC24-675BFFE6A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C8F27-BC86-4691-9D42-A40D7C653826}"/>
              </a:ext>
            </a:extLst>
          </p:cNvPr>
          <p:cNvSpPr>
            <a:spLocks noGrp="1"/>
          </p:cNvSpPr>
          <p:nvPr>
            <p:ph type="sldNum" sz="quarter" idx="12"/>
          </p:nvPr>
        </p:nvSpPr>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2011115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D84D4-33E6-40BF-BA8D-4BA14F4607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4D6407-2788-4191-8150-4D69F0E52E3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8AE5A6-E924-4509-8D18-E182B8C916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F092B9-0293-4D2D-AD72-69158ABCF20E}"/>
              </a:ext>
            </a:extLst>
          </p:cNvPr>
          <p:cNvSpPr>
            <a:spLocks noGrp="1"/>
          </p:cNvSpPr>
          <p:nvPr>
            <p:ph type="dt" sz="half" idx="10"/>
          </p:nvPr>
        </p:nvSpPr>
        <p:spPr/>
        <p:txBody>
          <a:bodyPr/>
          <a:lstStyle/>
          <a:p>
            <a:fld id="{023C224B-D7D1-447A-988E-A3C5E5138072}" type="datetimeFigureOut">
              <a:rPr lang="en-US" smtClean="0"/>
              <a:t>30-Apr-18</a:t>
            </a:fld>
            <a:endParaRPr lang="en-US"/>
          </a:p>
        </p:txBody>
      </p:sp>
      <p:sp>
        <p:nvSpPr>
          <p:cNvPr id="6" name="Footer Placeholder 5">
            <a:extLst>
              <a:ext uri="{FF2B5EF4-FFF2-40B4-BE49-F238E27FC236}">
                <a16:creationId xmlns:a16="http://schemas.microsoft.com/office/drawing/2014/main" id="{FFE5513E-EA81-4059-97E0-AC0EB9C753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CDAA33-0C4D-4FFD-BF06-0537C4F3B932}"/>
              </a:ext>
            </a:extLst>
          </p:cNvPr>
          <p:cNvSpPr>
            <a:spLocks noGrp="1"/>
          </p:cNvSpPr>
          <p:nvPr>
            <p:ph type="sldNum" sz="quarter" idx="12"/>
          </p:nvPr>
        </p:nvSpPr>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322007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07CC-DE65-4130-97EB-01C29D4F36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72658F-ED70-43B2-9BE6-6DDD634DB6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BCE521-06E4-4388-BF3D-1A5A1C4BD82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2AEC6-279E-4DF7-AD2A-DACF49A408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15A292-7E4F-43F1-8E58-F2B849A751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73B4F6-7E04-4402-A673-A9CB746ADD10}"/>
              </a:ext>
            </a:extLst>
          </p:cNvPr>
          <p:cNvSpPr>
            <a:spLocks noGrp="1"/>
          </p:cNvSpPr>
          <p:nvPr>
            <p:ph type="dt" sz="half" idx="10"/>
          </p:nvPr>
        </p:nvSpPr>
        <p:spPr/>
        <p:txBody>
          <a:bodyPr/>
          <a:lstStyle/>
          <a:p>
            <a:fld id="{023C224B-D7D1-447A-988E-A3C5E5138072}" type="datetimeFigureOut">
              <a:rPr lang="en-US" smtClean="0"/>
              <a:t>30-Apr-18</a:t>
            </a:fld>
            <a:endParaRPr lang="en-US"/>
          </a:p>
        </p:txBody>
      </p:sp>
      <p:sp>
        <p:nvSpPr>
          <p:cNvPr id="8" name="Footer Placeholder 7">
            <a:extLst>
              <a:ext uri="{FF2B5EF4-FFF2-40B4-BE49-F238E27FC236}">
                <a16:creationId xmlns:a16="http://schemas.microsoft.com/office/drawing/2014/main" id="{9D7DDAB7-8526-4521-8ECB-A9DB775963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57B677-19AF-4A1B-BFDA-8C008392A375}"/>
              </a:ext>
            </a:extLst>
          </p:cNvPr>
          <p:cNvSpPr>
            <a:spLocks noGrp="1"/>
          </p:cNvSpPr>
          <p:nvPr>
            <p:ph type="sldNum" sz="quarter" idx="12"/>
          </p:nvPr>
        </p:nvSpPr>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3882240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4DB5-18C0-447F-AE6D-D58FA23F0C51}"/>
              </a:ext>
            </a:extLst>
          </p:cNvPr>
          <p:cNvSpPr>
            <a:spLocks noGrp="1"/>
          </p:cNvSpPr>
          <p:nvPr>
            <p:ph type="title"/>
          </p:nvPr>
        </p:nvSpPr>
        <p:spPr>
          <a:xfrm>
            <a:off x="0" y="1"/>
            <a:ext cx="12192000" cy="628650"/>
          </a:xfrm>
          <a:pattFill prst="pct80">
            <a:fgClr>
              <a:srgbClr val="00B0F0"/>
            </a:fgClr>
            <a:bgClr>
              <a:schemeClr val="bg1"/>
            </a:bgClr>
          </a:pattFill>
        </p:spPr>
        <p:txBody>
          <a:bodyPr/>
          <a:lstStyle>
            <a:lvl1pPr algn="ct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D8A30517-A341-43BE-8E4A-87E9D0EDF574}"/>
              </a:ext>
            </a:extLst>
          </p:cNvPr>
          <p:cNvSpPr>
            <a:spLocks noGrp="1"/>
          </p:cNvSpPr>
          <p:nvPr>
            <p:ph type="dt" sz="half" idx="10"/>
          </p:nvPr>
        </p:nvSpPr>
        <p:spPr>
          <a:xfrm>
            <a:off x="396240" y="6356349"/>
            <a:ext cx="2743200" cy="365125"/>
          </a:xfrm>
        </p:spPr>
        <p:txBody>
          <a:bodyPr/>
          <a:lstStyle/>
          <a:p>
            <a:fld id="{023C224B-D7D1-447A-988E-A3C5E5138072}" type="datetimeFigureOut">
              <a:rPr lang="en-US" smtClean="0"/>
              <a:t>30-Apr-18</a:t>
            </a:fld>
            <a:endParaRPr lang="en-US"/>
          </a:p>
        </p:txBody>
      </p:sp>
      <p:sp>
        <p:nvSpPr>
          <p:cNvPr id="4" name="Footer Placeholder 3">
            <a:extLst>
              <a:ext uri="{FF2B5EF4-FFF2-40B4-BE49-F238E27FC236}">
                <a16:creationId xmlns:a16="http://schemas.microsoft.com/office/drawing/2014/main" id="{FFA3FE7A-79FF-40EA-AE13-E3249DDCD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1D1944-809E-4835-B8C3-BB77B800D148}"/>
              </a:ext>
            </a:extLst>
          </p:cNvPr>
          <p:cNvSpPr>
            <a:spLocks noGrp="1"/>
          </p:cNvSpPr>
          <p:nvPr>
            <p:ph type="sldNum" sz="quarter" idx="12"/>
          </p:nvPr>
        </p:nvSpPr>
        <p:spPr>
          <a:xfrm>
            <a:off x="9182100" y="6356349"/>
            <a:ext cx="2743200" cy="365125"/>
          </a:xfrm>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651472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F4894C-41AF-47A9-B054-71E95AF633EC}"/>
              </a:ext>
            </a:extLst>
          </p:cNvPr>
          <p:cNvSpPr>
            <a:spLocks noGrp="1"/>
          </p:cNvSpPr>
          <p:nvPr>
            <p:ph type="dt" sz="half" idx="10"/>
          </p:nvPr>
        </p:nvSpPr>
        <p:spPr/>
        <p:txBody>
          <a:bodyPr/>
          <a:lstStyle/>
          <a:p>
            <a:fld id="{023C224B-D7D1-447A-988E-A3C5E5138072}" type="datetimeFigureOut">
              <a:rPr lang="en-US" smtClean="0"/>
              <a:t>30-Apr-18</a:t>
            </a:fld>
            <a:endParaRPr lang="en-US"/>
          </a:p>
        </p:txBody>
      </p:sp>
      <p:sp>
        <p:nvSpPr>
          <p:cNvPr id="3" name="Footer Placeholder 2">
            <a:extLst>
              <a:ext uri="{FF2B5EF4-FFF2-40B4-BE49-F238E27FC236}">
                <a16:creationId xmlns:a16="http://schemas.microsoft.com/office/drawing/2014/main" id="{57AFB1E9-F8F3-4B38-B738-ACC66D2197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FD4A51-E36A-4EB8-BB64-96F3A635566E}"/>
              </a:ext>
            </a:extLst>
          </p:cNvPr>
          <p:cNvSpPr>
            <a:spLocks noGrp="1"/>
          </p:cNvSpPr>
          <p:nvPr>
            <p:ph type="sldNum" sz="quarter" idx="12"/>
          </p:nvPr>
        </p:nvSpPr>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2422370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38553-69F2-434D-B997-44A4DB91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091937-B5A2-45F7-B977-01133C24D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9A4FFE-3D1E-474A-8E5B-B1253A77F7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3930F6-EFD6-4BD0-AFF9-7DE8994CAFCB}"/>
              </a:ext>
            </a:extLst>
          </p:cNvPr>
          <p:cNvSpPr>
            <a:spLocks noGrp="1"/>
          </p:cNvSpPr>
          <p:nvPr>
            <p:ph type="dt" sz="half" idx="10"/>
          </p:nvPr>
        </p:nvSpPr>
        <p:spPr/>
        <p:txBody>
          <a:bodyPr/>
          <a:lstStyle/>
          <a:p>
            <a:fld id="{023C224B-D7D1-447A-988E-A3C5E5138072}" type="datetimeFigureOut">
              <a:rPr lang="en-US" smtClean="0"/>
              <a:t>30-Apr-18</a:t>
            </a:fld>
            <a:endParaRPr lang="en-US"/>
          </a:p>
        </p:txBody>
      </p:sp>
      <p:sp>
        <p:nvSpPr>
          <p:cNvPr id="6" name="Footer Placeholder 5">
            <a:extLst>
              <a:ext uri="{FF2B5EF4-FFF2-40B4-BE49-F238E27FC236}">
                <a16:creationId xmlns:a16="http://schemas.microsoft.com/office/drawing/2014/main" id="{3CEBAFFD-981D-40C9-B564-41620363BC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38298-10E5-4A07-8BD8-02E14E834AB3}"/>
              </a:ext>
            </a:extLst>
          </p:cNvPr>
          <p:cNvSpPr>
            <a:spLocks noGrp="1"/>
          </p:cNvSpPr>
          <p:nvPr>
            <p:ph type="sldNum" sz="quarter" idx="12"/>
          </p:nvPr>
        </p:nvSpPr>
        <p:spPr/>
        <p:txBody>
          <a:bodyPr/>
          <a:lstStyle/>
          <a:p>
            <a:fld id="{B7B96574-2CA9-43CC-8142-6FEE24D82ABA}" type="slidenum">
              <a:rPr lang="en-US" smtClean="0"/>
              <a:t>‹#›</a:t>
            </a:fld>
            <a:endParaRPr lang="en-US"/>
          </a:p>
        </p:txBody>
      </p:sp>
    </p:spTree>
    <p:extLst>
      <p:ext uri="{BB962C8B-B14F-4D97-AF65-F5344CB8AC3E}">
        <p14:creationId xmlns:p14="http://schemas.microsoft.com/office/powerpoint/2010/main" val="2515799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C48EED-C39D-409E-AF7E-00843AA504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1845-D584-4880-A0F7-CE322E8FCA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3DFEE6-0F63-4423-BFF8-1ABC3643C5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3C224B-D7D1-447A-988E-A3C5E5138072}" type="datetimeFigureOut">
              <a:rPr lang="en-US" smtClean="0"/>
              <a:t>30-Apr-18</a:t>
            </a:fld>
            <a:endParaRPr lang="en-US"/>
          </a:p>
        </p:txBody>
      </p:sp>
      <p:sp>
        <p:nvSpPr>
          <p:cNvPr id="5" name="Footer Placeholder 4">
            <a:extLst>
              <a:ext uri="{FF2B5EF4-FFF2-40B4-BE49-F238E27FC236}">
                <a16:creationId xmlns:a16="http://schemas.microsoft.com/office/drawing/2014/main" id="{FE299D4D-020F-4E4B-A5CC-25D5515E8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CFACE4-9A8C-4C87-B5EC-BA7BC9BF31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96574-2CA9-43CC-8142-6FEE24D82ABA}" type="slidenum">
              <a:rPr lang="en-US" smtClean="0"/>
              <a:t>‹#›</a:t>
            </a:fld>
            <a:endParaRPr lang="en-US"/>
          </a:p>
        </p:txBody>
      </p:sp>
    </p:spTree>
    <p:extLst>
      <p:ext uri="{BB962C8B-B14F-4D97-AF65-F5344CB8AC3E}">
        <p14:creationId xmlns:p14="http://schemas.microsoft.com/office/powerpoint/2010/main" val="385588818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8196-CFCA-4739-BE79-7EDB919779B1}"/>
              </a:ext>
            </a:extLst>
          </p:cNvPr>
          <p:cNvSpPr>
            <a:spLocks noGrp="1"/>
          </p:cNvSpPr>
          <p:nvPr>
            <p:ph type="ctrTitle"/>
          </p:nvPr>
        </p:nvSpPr>
        <p:spPr/>
        <p:txBody>
          <a:bodyPr/>
          <a:lstStyle/>
          <a:p>
            <a:r>
              <a:rPr lang="en-US" dirty="0"/>
              <a:t>PMO Implementation</a:t>
            </a:r>
            <a:br>
              <a:rPr lang="en-US" dirty="0"/>
            </a:br>
            <a:r>
              <a:rPr lang="en-US" dirty="0"/>
              <a:t>Final &amp; Project Closure Report</a:t>
            </a:r>
          </a:p>
        </p:txBody>
      </p:sp>
      <p:sp>
        <p:nvSpPr>
          <p:cNvPr id="3" name="Subtitle 2">
            <a:extLst>
              <a:ext uri="{FF2B5EF4-FFF2-40B4-BE49-F238E27FC236}">
                <a16:creationId xmlns:a16="http://schemas.microsoft.com/office/drawing/2014/main" id="{32EFD24D-F7B6-4D6A-8E74-BA0A86AD0AE1}"/>
              </a:ext>
            </a:extLst>
          </p:cNvPr>
          <p:cNvSpPr>
            <a:spLocks noGrp="1"/>
          </p:cNvSpPr>
          <p:nvPr>
            <p:ph type="subTitle" idx="1"/>
          </p:nvPr>
        </p:nvSpPr>
        <p:spPr/>
        <p:txBody>
          <a:bodyPr>
            <a:normAutofit fontScale="77500" lnSpcReduction="20000"/>
          </a:bodyPr>
          <a:lstStyle/>
          <a:p>
            <a:r>
              <a:rPr lang="en-US" dirty="0"/>
              <a:t>Prepared By: Hari Thapliyal</a:t>
            </a:r>
          </a:p>
          <a:p>
            <a:r>
              <a:rPr lang="en-US" dirty="0" err="1"/>
              <a:t>Vedavit</a:t>
            </a:r>
            <a:r>
              <a:rPr lang="en-US" dirty="0"/>
              <a:t> Project Solutions</a:t>
            </a:r>
          </a:p>
          <a:p>
            <a:r>
              <a:rPr lang="en-US" dirty="0"/>
              <a:t>www.pmlogy.com</a:t>
            </a:r>
          </a:p>
          <a:p>
            <a:endParaRPr lang="en-US" dirty="0"/>
          </a:p>
          <a:p>
            <a:r>
              <a:rPr lang="en-US" dirty="0"/>
              <a:t>Date: 27-Apr-18</a:t>
            </a:r>
          </a:p>
        </p:txBody>
      </p:sp>
    </p:spTree>
    <p:extLst>
      <p:ext uri="{BB962C8B-B14F-4D97-AF65-F5344CB8AC3E}">
        <p14:creationId xmlns:p14="http://schemas.microsoft.com/office/powerpoint/2010/main" val="944927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D85A-E86E-4918-8B5C-941FCBAB4163}"/>
              </a:ext>
            </a:extLst>
          </p:cNvPr>
          <p:cNvSpPr>
            <a:spLocks noGrp="1"/>
          </p:cNvSpPr>
          <p:nvPr>
            <p:ph type="title"/>
          </p:nvPr>
        </p:nvSpPr>
        <p:spPr/>
        <p:txBody>
          <a:bodyPr>
            <a:normAutofit fontScale="90000"/>
          </a:bodyPr>
          <a:lstStyle/>
          <a:p>
            <a:r>
              <a:rPr lang="en-US" dirty="0"/>
              <a:t>Biggest challenge at TEAM </a:t>
            </a:r>
          </a:p>
        </p:txBody>
      </p:sp>
      <p:sp>
        <p:nvSpPr>
          <p:cNvPr id="3" name="Content Placeholder 2">
            <a:extLst>
              <a:ext uri="{FF2B5EF4-FFF2-40B4-BE49-F238E27FC236}">
                <a16:creationId xmlns:a16="http://schemas.microsoft.com/office/drawing/2014/main" id="{FF4077CD-89B0-4B67-90A8-DB4FB8E87923}"/>
              </a:ext>
            </a:extLst>
          </p:cNvPr>
          <p:cNvSpPr>
            <a:spLocks noGrp="1"/>
          </p:cNvSpPr>
          <p:nvPr>
            <p:ph idx="1"/>
          </p:nvPr>
        </p:nvSpPr>
        <p:spPr/>
        <p:txBody>
          <a:bodyPr>
            <a:normAutofit/>
          </a:bodyPr>
          <a:lstStyle/>
          <a:p>
            <a:pPr marL="0" indent="0">
              <a:buNone/>
            </a:pPr>
            <a:r>
              <a:rPr lang="en-US" dirty="0">
                <a:effectLst/>
              </a:rPr>
              <a:t>In order to continue this beautiful journey TEAM need to </a:t>
            </a:r>
            <a:r>
              <a:rPr lang="en-US" dirty="0"/>
              <a:t>cross some big hurdles and move on</a:t>
            </a:r>
          </a:p>
          <a:p>
            <a:r>
              <a:rPr lang="en-US" dirty="0">
                <a:effectLst/>
              </a:rPr>
              <a:t>Stable and good IT infrastructure for all PMs, PMTs, </a:t>
            </a:r>
            <a:r>
              <a:rPr lang="en-US" dirty="0" err="1">
                <a:effectLst/>
              </a:rPr>
              <a:t>HoDs</a:t>
            </a:r>
            <a:r>
              <a:rPr lang="en-US" dirty="0">
                <a:effectLst/>
              </a:rPr>
              <a:t> </a:t>
            </a:r>
            <a:r>
              <a:rPr lang="en-US" sz="2400" i="1" dirty="0"/>
              <a:t>[</a:t>
            </a:r>
            <a:r>
              <a:rPr lang="en-US" sz="2400" i="1" dirty="0">
                <a:effectLst/>
              </a:rPr>
              <a:t>at present machines are slow, internet not available, power-trip machine reboot, they can check the progress only from office desktop etc.]</a:t>
            </a:r>
          </a:p>
          <a:p>
            <a:r>
              <a:rPr lang="en-US" dirty="0">
                <a:effectLst/>
              </a:rPr>
              <a:t>Motivating people to update the Kanban board on daily basis. </a:t>
            </a:r>
            <a:endParaRPr lang="en-US" sz="2400" i="1" dirty="0">
              <a:effectLst/>
            </a:endParaRPr>
          </a:p>
          <a:p>
            <a:r>
              <a:rPr lang="en-US" dirty="0">
                <a:effectLst/>
              </a:rPr>
              <a:t>Till it become organizational DNA, keep system live by every days rigorous follow up, check, questions, inspiration etc</a:t>
            </a:r>
            <a:r>
              <a:rPr lang="en-US" sz="2600" i="1" dirty="0">
                <a:effectLst/>
              </a:rPr>
              <a:t>. [This need to come from senior/top management. Manage through the systems, system data not verbal discussion, gut and intuition.]</a:t>
            </a:r>
            <a:endParaRPr lang="en-US" i="1" dirty="0">
              <a:effectLst/>
            </a:endParaRPr>
          </a:p>
          <a:p>
            <a:r>
              <a:rPr lang="en-US" dirty="0">
                <a:effectLst/>
              </a:rPr>
              <a:t>Consistent, unifying, true view of information only from PWA (Project Web App). </a:t>
            </a:r>
          </a:p>
          <a:p>
            <a:endParaRPr lang="en-US" dirty="0"/>
          </a:p>
        </p:txBody>
      </p:sp>
    </p:spTree>
    <p:extLst>
      <p:ext uri="{BB962C8B-B14F-4D97-AF65-F5344CB8AC3E}">
        <p14:creationId xmlns:p14="http://schemas.microsoft.com/office/powerpoint/2010/main" val="1686607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BF2C74-85A9-48C9-94DC-AA74F9C74FDE}"/>
              </a:ext>
            </a:extLst>
          </p:cNvPr>
          <p:cNvSpPr>
            <a:spLocks noGrp="1"/>
          </p:cNvSpPr>
          <p:nvPr>
            <p:ph type="ctrTitle"/>
          </p:nvPr>
        </p:nvSpPr>
        <p:spPr/>
        <p:txBody>
          <a:bodyPr/>
          <a:lstStyle/>
          <a:p>
            <a:r>
              <a:rPr lang="en-US" dirty="0"/>
              <a:t>CEO Dashboards</a:t>
            </a:r>
          </a:p>
        </p:txBody>
      </p:sp>
      <p:sp>
        <p:nvSpPr>
          <p:cNvPr id="4" name="Subtitle 3">
            <a:extLst>
              <a:ext uri="{FF2B5EF4-FFF2-40B4-BE49-F238E27FC236}">
                <a16:creationId xmlns:a16="http://schemas.microsoft.com/office/drawing/2014/main" id="{431D787C-8FBA-4EAF-A64C-9E95BFB9151F}"/>
              </a:ext>
            </a:extLst>
          </p:cNvPr>
          <p:cNvSpPr>
            <a:spLocks noGrp="1"/>
          </p:cNvSpPr>
          <p:nvPr>
            <p:ph type="subTitle" idx="1"/>
          </p:nvPr>
        </p:nvSpPr>
        <p:spPr/>
        <p:txBody>
          <a:bodyPr/>
          <a:lstStyle/>
          <a:p>
            <a:pPr marL="457200" indent="-457200" algn="l">
              <a:buFont typeface="+mj-lt"/>
              <a:buAutoNum type="arabicPeriod"/>
            </a:pPr>
            <a:r>
              <a:rPr lang="en-US" dirty="0"/>
              <a:t>Projects, Issues, Dispatch Summary</a:t>
            </a:r>
          </a:p>
          <a:p>
            <a:pPr marL="457200" indent="-457200" algn="l">
              <a:buFont typeface="+mj-lt"/>
              <a:buAutoNum type="arabicPeriod"/>
            </a:pPr>
            <a:r>
              <a:rPr lang="en-US" dirty="0"/>
              <a:t>LD, Pending ABG, PBG</a:t>
            </a:r>
          </a:p>
          <a:p>
            <a:pPr marL="457200" indent="-457200" algn="l">
              <a:buFont typeface="+mj-lt"/>
              <a:buAutoNum type="arabicPeriod"/>
            </a:pPr>
            <a:r>
              <a:rPr lang="en-US" dirty="0"/>
              <a:t>Operational KPI (Schedule &amp; Efforts)</a:t>
            </a:r>
          </a:p>
        </p:txBody>
      </p:sp>
    </p:spTree>
    <p:extLst>
      <p:ext uri="{BB962C8B-B14F-4D97-AF65-F5344CB8AC3E}">
        <p14:creationId xmlns:p14="http://schemas.microsoft.com/office/powerpoint/2010/main" val="3498229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8B7F-F0BE-4C71-AD22-C84411679233}"/>
              </a:ext>
            </a:extLst>
          </p:cNvPr>
          <p:cNvSpPr>
            <a:spLocks noGrp="1"/>
          </p:cNvSpPr>
          <p:nvPr>
            <p:ph type="title"/>
          </p:nvPr>
        </p:nvSpPr>
        <p:spPr/>
        <p:txBody>
          <a:bodyPr>
            <a:normAutofit fontScale="90000"/>
          </a:bodyPr>
          <a:lstStyle/>
          <a:p>
            <a:r>
              <a:rPr lang="en-US" dirty="0"/>
              <a:t>Projects, Issues, Dispatch Summary</a:t>
            </a:r>
          </a:p>
        </p:txBody>
      </p:sp>
      <p:pic>
        <p:nvPicPr>
          <p:cNvPr id="6" name="Picture Placeholder 5" descr="TEAM-CEO - Power BI">
            <a:extLst>
              <a:ext uri="{FF2B5EF4-FFF2-40B4-BE49-F238E27FC236}">
                <a16:creationId xmlns:a16="http://schemas.microsoft.com/office/drawing/2014/main" id="{03A39FFD-02E0-4889-93EC-DE5DC35796D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72732" y="706932"/>
            <a:ext cx="10246536" cy="5993546"/>
          </a:xfrm>
        </p:spPr>
      </p:pic>
    </p:spTree>
    <p:extLst>
      <p:ext uri="{BB962C8B-B14F-4D97-AF65-F5344CB8AC3E}">
        <p14:creationId xmlns:p14="http://schemas.microsoft.com/office/powerpoint/2010/main" val="487401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3E9C-B8F6-430E-8ABA-2C8CC1CD5EA4}"/>
              </a:ext>
            </a:extLst>
          </p:cNvPr>
          <p:cNvSpPr>
            <a:spLocks noGrp="1"/>
          </p:cNvSpPr>
          <p:nvPr>
            <p:ph type="title"/>
          </p:nvPr>
        </p:nvSpPr>
        <p:spPr/>
        <p:txBody>
          <a:bodyPr>
            <a:normAutofit fontScale="90000"/>
          </a:bodyPr>
          <a:lstStyle/>
          <a:p>
            <a:r>
              <a:rPr lang="en-US" dirty="0"/>
              <a:t>LD, Pending AB, PBG</a:t>
            </a:r>
          </a:p>
        </p:txBody>
      </p:sp>
      <p:pic>
        <p:nvPicPr>
          <p:cNvPr id="3" name="Picture 2">
            <a:extLst>
              <a:ext uri="{FF2B5EF4-FFF2-40B4-BE49-F238E27FC236}">
                <a16:creationId xmlns:a16="http://schemas.microsoft.com/office/drawing/2014/main" id="{29BC5716-887D-4167-9E19-729D97BE3C8D}"/>
              </a:ext>
            </a:extLst>
          </p:cNvPr>
          <p:cNvPicPr>
            <a:picLocks noChangeAspect="1"/>
          </p:cNvPicPr>
          <p:nvPr/>
        </p:nvPicPr>
        <p:blipFill>
          <a:blip r:embed="rId2"/>
          <a:stretch>
            <a:fillRect/>
          </a:stretch>
        </p:blipFill>
        <p:spPr>
          <a:xfrm>
            <a:off x="1263234" y="628651"/>
            <a:ext cx="10624464" cy="6156351"/>
          </a:xfrm>
          <a:prstGeom prst="rect">
            <a:avLst/>
          </a:prstGeom>
        </p:spPr>
      </p:pic>
    </p:spTree>
    <p:extLst>
      <p:ext uri="{BB962C8B-B14F-4D97-AF65-F5344CB8AC3E}">
        <p14:creationId xmlns:p14="http://schemas.microsoft.com/office/powerpoint/2010/main" val="2431841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44A36-9DCA-41AD-9589-C8100F5EAC68}"/>
              </a:ext>
            </a:extLst>
          </p:cNvPr>
          <p:cNvSpPr>
            <a:spLocks noGrp="1"/>
          </p:cNvSpPr>
          <p:nvPr>
            <p:ph type="title"/>
          </p:nvPr>
        </p:nvSpPr>
        <p:spPr/>
        <p:txBody>
          <a:bodyPr>
            <a:normAutofit fontScale="90000"/>
          </a:bodyPr>
          <a:lstStyle/>
          <a:p>
            <a:r>
              <a:rPr lang="en-US" dirty="0"/>
              <a:t>Operational KPI</a:t>
            </a:r>
          </a:p>
        </p:txBody>
      </p:sp>
      <p:pic>
        <p:nvPicPr>
          <p:cNvPr id="3" name="Picture 2">
            <a:extLst>
              <a:ext uri="{FF2B5EF4-FFF2-40B4-BE49-F238E27FC236}">
                <a16:creationId xmlns:a16="http://schemas.microsoft.com/office/drawing/2014/main" id="{0DBC36E4-2EBB-4F9C-A819-162CCD45100F}"/>
              </a:ext>
            </a:extLst>
          </p:cNvPr>
          <p:cNvPicPr>
            <a:picLocks noChangeAspect="1"/>
          </p:cNvPicPr>
          <p:nvPr/>
        </p:nvPicPr>
        <p:blipFill>
          <a:blip r:embed="rId2"/>
          <a:stretch>
            <a:fillRect/>
          </a:stretch>
        </p:blipFill>
        <p:spPr>
          <a:xfrm>
            <a:off x="1452282" y="713342"/>
            <a:ext cx="10395552" cy="6079343"/>
          </a:xfrm>
          <a:prstGeom prst="rect">
            <a:avLst/>
          </a:prstGeom>
        </p:spPr>
      </p:pic>
    </p:spTree>
    <p:extLst>
      <p:ext uri="{BB962C8B-B14F-4D97-AF65-F5344CB8AC3E}">
        <p14:creationId xmlns:p14="http://schemas.microsoft.com/office/powerpoint/2010/main" val="1614252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80E13-E56C-4E46-A2BC-7CEAC88017B0}"/>
              </a:ext>
            </a:extLst>
          </p:cNvPr>
          <p:cNvSpPr>
            <a:spLocks noGrp="1"/>
          </p:cNvSpPr>
          <p:nvPr>
            <p:ph type="title"/>
          </p:nvPr>
        </p:nvSpPr>
        <p:spPr/>
        <p:txBody>
          <a:bodyPr>
            <a:normAutofit fontScale="90000"/>
          </a:bodyPr>
          <a:lstStyle/>
          <a:p>
            <a:r>
              <a:rPr lang="en-US" dirty="0"/>
              <a:t>ABG PBG Report</a:t>
            </a:r>
          </a:p>
        </p:txBody>
      </p:sp>
      <p:pic>
        <p:nvPicPr>
          <p:cNvPr id="3" name="Picture 2">
            <a:extLst>
              <a:ext uri="{FF2B5EF4-FFF2-40B4-BE49-F238E27FC236}">
                <a16:creationId xmlns:a16="http://schemas.microsoft.com/office/drawing/2014/main" id="{58996E23-48D6-4006-A885-8BC8138A4DAA}"/>
              </a:ext>
            </a:extLst>
          </p:cNvPr>
          <p:cNvPicPr>
            <a:picLocks noChangeAspect="1"/>
          </p:cNvPicPr>
          <p:nvPr/>
        </p:nvPicPr>
        <p:blipFill>
          <a:blip r:embed="rId2"/>
          <a:stretch>
            <a:fillRect/>
          </a:stretch>
        </p:blipFill>
        <p:spPr>
          <a:xfrm>
            <a:off x="1152605" y="628651"/>
            <a:ext cx="10451143" cy="6095981"/>
          </a:xfrm>
          <a:prstGeom prst="rect">
            <a:avLst/>
          </a:prstGeom>
        </p:spPr>
      </p:pic>
    </p:spTree>
    <p:extLst>
      <p:ext uri="{BB962C8B-B14F-4D97-AF65-F5344CB8AC3E}">
        <p14:creationId xmlns:p14="http://schemas.microsoft.com/office/powerpoint/2010/main" val="386695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BF2C74-85A9-48C9-94DC-AA74F9C74FDE}"/>
              </a:ext>
            </a:extLst>
          </p:cNvPr>
          <p:cNvSpPr>
            <a:spLocks noGrp="1"/>
          </p:cNvSpPr>
          <p:nvPr>
            <p:ph type="ctrTitle"/>
          </p:nvPr>
        </p:nvSpPr>
        <p:spPr/>
        <p:txBody>
          <a:bodyPr/>
          <a:lstStyle/>
          <a:p>
            <a:r>
              <a:rPr lang="en-US" dirty="0"/>
              <a:t>PMO Dashboards</a:t>
            </a:r>
            <a:br>
              <a:rPr lang="en-US" dirty="0"/>
            </a:br>
            <a:br>
              <a:rPr lang="en-US" dirty="0"/>
            </a:br>
            <a:endParaRPr lang="en-US" dirty="0"/>
          </a:p>
        </p:txBody>
      </p:sp>
    </p:spTree>
    <p:extLst>
      <p:ext uri="{BB962C8B-B14F-4D97-AF65-F5344CB8AC3E}">
        <p14:creationId xmlns:p14="http://schemas.microsoft.com/office/powerpoint/2010/main" val="2113528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CE5042-9CB4-4FA7-AF80-E0CDDAD89E0C}"/>
              </a:ext>
            </a:extLst>
          </p:cNvPr>
          <p:cNvSpPr>
            <a:spLocks noGrp="1"/>
          </p:cNvSpPr>
          <p:nvPr>
            <p:ph type="title"/>
          </p:nvPr>
        </p:nvSpPr>
        <p:spPr/>
        <p:txBody>
          <a:bodyPr>
            <a:normAutofit fontScale="90000"/>
          </a:bodyPr>
          <a:lstStyle/>
          <a:p>
            <a:r>
              <a:rPr lang="en-US" dirty="0"/>
              <a:t>PMO Head Dashboards</a:t>
            </a:r>
          </a:p>
        </p:txBody>
      </p:sp>
      <p:sp>
        <p:nvSpPr>
          <p:cNvPr id="4" name="Subtitle 3">
            <a:extLst>
              <a:ext uri="{FF2B5EF4-FFF2-40B4-BE49-F238E27FC236}">
                <a16:creationId xmlns:a16="http://schemas.microsoft.com/office/drawing/2014/main" id="{B30B368B-6D30-444D-95ED-FE163652B35D}"/>
              </a:ext>
            </a:extLst>
          </p:cNvPr>
          <p:cNvSpPr>
            <a:spLocks noGrp="1"/>
          </p:cNvSpPr>
          <p:nvPr>
            <p:ph idx="1"/>
          </p:nvPr>
        </p:nvSpPr>
        <p:spPr/>
        <p:txBody>
          <a:bodyPr>
            <a:normAutofit fontScale="55000" lnSpcReduction="20000"/>
          </a:bodyPr>
          <a:lstStyle/>
          <a:p>
            <a:pPr marL="457200" indent="-457200" algn="l">
              <a:buFont typeface="+mj-lt"/>
              <a:buAutoNum type="arabicPeriod"/>
            </a:pPr>
            <a:r>
              <a:rPr lang="en-US" dirty="0"/>
              <a:t>Bird’s Eye View</a:t>
            </a:r>
          </a:p>
          <a:p>
            <a:pPr marL="457200" indent="-457200" algn="l">
              <a:buFont typeface="+mj-lt"/>
              <a:buAutoNum type="arabicPeriod"/>
            </a:pPr>
            <a:r>
              <a:rPr lang="en-US" dirty="0"/>
              <a:t>Production Resources (Demand vs Capacity)</a:t>
            </a:r>
          </a:p>
          <a:p>
            <a:pPr marL="457200" indent="-457200" algn="l">
              <a:buFont typeface="+mj-lt"/>
              <a:buAutoNum type="arabicPeriod"/>
            </a:pPr>
            <a:r>
              <a:rPr lang="en-US" dirty="0"/>
              <a:t>Production Resources (Demand vs Capacity)</a:t>
            </a:r>
          </a:p>
          <a:p>
            <a:pPr marL="457200" indent="-457200" algn="l">
              <a:buFont typeface="+mj-lt"/>
              <a:buAutoNum type="arabicPeriod"/>
            </a:pPr>
            <a:r>
              <a:rPr lang="en-US" dirty="0"/>
              <a:t>Projectwise Resource Demand</a:t>
            </a:r>
          </a:p>
          <a:p>
            <a:pPr marL="457200" indent="-457200" algn="l">
              <a:buFont typeface="+mj-lt"/>
              <a:buAutoNum type="arabicPeriod"/>
            </a:pPr>
            <a:r>
              <a:rPr lang="en-US" dirty="0"/>
              <a:t>Resource Requirement (# of Resources)</a:t>
            </a:r>
          </a:p>
          <a:p>
            <a:pPr marL="457200" indent="-457200" algn="l">
              <a:buFont typeface="+mj-lt"/>
              <a:buAutoNum type="arabicPeriod"/>
            </a:pPr>
            <a:r>
              <a:rPr lang="en-US" dirty="0"/>
              <a:t>Budget, Actual &amp; Saving Comparison</a:t>
            </a:r>
          </a:p>
          <a:p>
            <a:pPr marL="457200" indent="-457200" algn="l">
              <a:buFont typeface="+mj-lt"/>
              <a:buAutoNum type="arabicPeriod"/>
            </a:pPr>
            <a:r>
              <a:rPr lang="en-US" dirty="0"/>
              <a:t>Baseline, Regular, EV, Actual, Timesheet (Work)</a:t>
            </a:r>
          </a:p>
          <a:p>
            <a:pPr marL="457200" indent="-457200" algn="l">
              <a:buFont typeface="+mj-lt"/>
              <a:buAutoNum type="arabicPeriod"/>
            </a:pPr>
            <a:r>
              <a:rPr lang="en-US" dirty="0"/>
              <a:t>Baseline, Actual, Work, EV, TS Hours Trend</a:t>
            </a:r>
          </a:p>
          <a:p>
            <a:pPr marL="457200" indent="-457200" algn="l">
              <a:buFont typeface="+mj-lt"/>
              <a:buAutoNum type="arabicPeriod"/>
            </a:pPr>
            <a:r>
              <a:rPr lang="en-US" dirty="0"/>
              <a:t>Schedule Alert</a:t>
            </a:r>
          </a:p>
          <a:p>
            <a:pPr marL="457200" indent="-457200" algn="l">
              <a:buFont typeface="+mj-lt"/>
              <a:buAutoNum type="arabicPeriod"/>
            </a:pPr>
            <a:r>
              <a:rPr lang="en-US" dirty="0"/>
              <a:t>Work Variance</a:t>
            </a:r>
          </a:p>
          <a:p>
            <a:pPr marL="457200" indent="-457200" algn="l">
              <a:buFont typeface="+mj-lt"/>
              <a:buAutoNum type="arabicPeriod"/>
            </a:pPr>
            <a:r>
              <a:rPr lang="en-US" dirty="0"/>
              <a:t>Schedule Variance</a:t>
            </a:r>
          </a:p>
          <a:p>
            <a:pPr marL="457200" indent="-457200" algn="l">
              <a:buFont typeface="+mj-lt"/>
              <a:buAutoNum type="arabicPeriod"/>
            </a:pPr>
            <a:r>
              <a:rPr lang="en-US" dirty="0"/>
              <a:t>Monthwise Dispatch Report</a:t>
            </a:r>
          </a:p>
          <a:p>
            <a:pPr marL="457200" indent="-457200" algn="l">
              <a:buFont typeface="+mj-lt"/>
              <a:buAutoNum type="arabicPeriod"/>
            </a:pPr>
            <a:r>
              <a:rPr lang="en-US" dirty="0"/>
              <a:t>Datewise Dispatch Report</a:t>
            </a:r>
          </a:p>
          <a:p>
            <a:pPr marL="457200" indent="-457200" algn="l">
              <a:buFont typeface="+mj-lt"/>
              <a:buAutoNum type="arabicPeriod"/>
            </a:pPr>
            <a:r>
              <a:rPr lang="en-US" dirty="0"/>
              <a:t>Dispatch Value Graph</a:t>
            </a:r>
          </a:p>
          <a:p>
            <a:pPr marL="457200" indent="-457200" algn="l">
              <a:buFont typeface="+mj-lt"/>
              <a:buAutoNum type="arabicPeriod"/>
            </a:pPr>
            <a:r>
              <a:rPr lang="en-US" dirty="0"/>
              <a:t>Action Register (BI Analysis)</a:t>
            </a:r>
          </a:p>
          <a:p>
            <a:pPr marL="457200" indent="-457200" algn="l">
              <a:buFont typeface="+mj-lt"/>
              <a:buAutoNum type="arabicPeriod"/>
            </a:pPr>
            <a:r>
              <a:rPr lang="en-US" dirty="0"/>
              <a:t>Liquidity Damage Penalty Report</a:t>
            </a:r>
          </a:p>
          <a:p>
            <a:pPr marL="457200" indent="-457200" algn="l">
              <a:buFont typeface="+mj-lt"/>
              <a:buAutoNum type="arabicPeriod"/>
            </a:pPr>
            <a:r>
              <a:rPr lang="en-US" dirty="0"/>
              <a:t>PM Workload Analysis</a:t>
            </a:r>
          </a:p>
        </p:txBody>
      </p:sp>
    </p:spTree>
    <p:extLst>
      <p:ext uri="{BB962C8B-B14F-4D97-AF65-F5344CB8AC3E}">
        <p14:creationId xmlns:p14="http://schemas.microsoft.com/office/powerpoint/2010/main" val="2377532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4196-A0D1-4390-9211-38276FAAAEC8}"/>
              </a:ext>
            </a:extLst>
          </p:cNvPr>
          <p:cNvSpPr>
            <a:spLocks noGrp="1"/>
          </p:cNvSpPr>
          <p:nvPr>
            <p:ph type="title"/>
          </p:nvPr>
        </p:nvSpPr>
        <p:spPr/>
        <p:txBody>
          <a:bodyPr>
            <a:normAutofit fontScale="90000"/>
          </a:bodyPr>
          <a:lstStyle/>
          <a:p>
            <a:r>
              <a:rPr lang="en-US" dirty="0"/>
              <a:t>Bird’s Eye View</a:t>
            </a:r>
          </a:p>
        </p:txBody>
      </p:sp>
      <p:pic>
        <p:nvPicPr>
          <p:cNvPr id="3" name="Picture 2">
            <a:extLst>
              <a:ext uri="{FF2B5EF4-FFF2-40B4-BE49-F238E27FC236}">
                <a16:creationId xmlns:a16="http://schemas.microsoft.com/office/drawing/2014/main" id="{9BE354FA-70AF-4BC6-9B7E-E9802ADF1621}"/>
              </a:ext>
            </a:extLst>
          </p:cNvPr>
          <p:cNvPicPr>
            <a:picLocks noChangeAspect="1"/>
          </p:cNvPicPr>
          <p:nvPr/>
        </p:nvPicPr>
        <p:blipFill>
          <a:blip r:embed="rId2"/>
          <a:stretch>
            <a:fillRect/>
          </a:stretch>
        </p:blipFill>
        <p:spPr>
          <a:xfrm>
            <a:off x="975873" y="790476"/>
            <a:ext cx="10505341" cy="6067524"/>
          </a:xfrm>
          <a:prstGeom prst="rect">
            <a:avLst/>
          </a:prstGeom>
        </p:spPr>
      </p:pic>
    </p:spTree>
    <p:extLst>
      <p:ext uri="{BB962C8B-B14F-4D97-AF65-F5344CB8AC3E}">
        <p14:creationId xmlns:p14="http://schemas.microsoft.com/office/powerpoint/2010/main" val="386982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B0CB1-703E-4FF6-8CB8-73934F6043C1}"/>
              </a:ext>
            </a:extLst>
          </p:cNvPr>
          <p:cNvSpPr>
            <a:spLocks noGrp="1"/>
          </p:cNvSpPr>
          <p:nvPr>
            <p:ph type="title"/>
          </p:nvPr>
        </p:nvSpPr>
        <p:spPr/>
        <p:txBody>
          <a:bodyPr>
            <a:normAutofit fontScale="90000"/>
          </a:bodyPr>
          <a:lstStyle/>
          <a:p>
            <a:r>
              <a:rPr lang="en-US" dirty="0"/>
              <a:t>Production Resources (Demand vs Capacity)</a:t>
            </a:r>
          </a:p>
        </p:txBody>
      </p:sp>
      <p:pic>
        <p:nvPicPr>
          <p:cNvPr id="3" name="Picture 2">
            <a:extLst>
              <a:ext uri="{FF2B5EF4-FFF2-40B4-BE49-F238E27FC236}">
                <a16:creationId xmlns:a16="http://schemas.microsoft.com/office/drawing/2014/main" id="{C79DA993-93A6-484B-B12E-AD7C7A6FAC41}"/>
              </a:ext>
            </a:extLst>
          </p:cNvPr>
          <p:cNvPicPr>
            <a:picLocks noChangeAspect="1"/>
          </p:cNvPicPr>
          <p:nvPr/>
        </p:nvPicPr>
        <p:blipFill>
          <a:blip r:embed="rId2"/>
          <a:stretch>
            <a:fillRect/>
          </a:stretch>
        </p:blipFill>
        <p:spPr>
          <a:xfrm>
            <a:off x="883663" y="714615"/>
            <a:ext cx="10196599" cy="5962780"/>
          </a:xfrm>
          <a:prstGeom prst="rect">
            <a:avLst/>
          </a:prstGeom>
        </p:spPr>
      </p:pic>
    </p:spTree>
    <p:extLst>
      <p:ext uri="{BB962C8B-B14F-4D97-AF65-F5344CB8AC3E}">
        <p14:creationId xmlns:p14="http://schemas.microsoft.com/office/powerpoint/2010/main" val="125254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F8091-5EB0-461A-9876-C60EDBD53A57}"/>
              </a:ext>
            </a:extLst>
          </p:cNvPr>
          <p:cNvSpPr>
            <a:spLocks noGrp="1"/>
          </p:cNvSpPr>
          <p:nvPr>
            <p:ph type="ctrTitle"/>
          </p:nvPr>
        </p:nvSpPr>
        <p:spPr/>
        <p:txBody>
          <a:bodyPr/>
          <a:lstStyle/>
          <a:p>
            <a:r>
              <a:rPr lang="en-US" dirty="0"/>
              <a:t>Summary Report Against Agreement</a:t>
            </a:r>
            <a:br>
              <a:rPr lang="en-US" dirty="0"/>
            </a:br>
            <a:endParaRPr lang="en-US" dirty="0"/>
          </a:p>
        </p:txBody>
      </p:sp>
    </p:spTree>
    <p:extLst>
      <p:ext uri="{BB962C8B-B14F-4D97-AF65-F5344CB8AC3E}">
        <p14:creationId xmlns:p14="http://schemas.microsoft.com/office/powerpoint/2010/main" val="2789022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929F-32EA-4E0D-91B6-31F557EF804A}"/>
              </a:ext>
            </a:extLst>
          </p:cNvPr>
          <p:cNvSpPr>
            <a:spLocks noGrp="1"/>
          </p:cNvSpPr>
          <p:nvPr>
            <p:ph type="title"/>
          </p:nvPr>
        </p:nvSpPr>
        <p:spPr/>
        <p:txBody>
          <a:bodyPr>
            <a:normAutofit fontScale="90000"/>
          </a:bodyPr>
          <a:lstStyle/>
          <a:p>
            <a:r>
              <a:rPr lang="en-US" dirty="0"/>
              <a:t>Projectwise Resource Demand</a:t>
            </a:r>
          </a:p>
        </p:txBody>
      </p:sp>
      <p:pic>
        <p:nvPicPr>
          <p:cNvPr id="3" name="Picture 2">
            <a:extLst>
              <a:ext uri="{FF2B5EF4-FFF2-40B4-BE49-F238E27FC236}">
                <a16:creationId xmlns:a16="http://schemas.microsoft.com/office/drawing/2014/main" id="{6384FD62-19A2-44F7-9106-1A10B5639C8E}"/>
              </a:ext>
            </a:extLst>
          </p:cNvPr>
          <p:cNvPicPr>
            <a:picLocks noChangeAspect="1"/>
          </p:cNvPicPr>
          <p:nvPr/>
        </p:nvPicPr>
        <p:blipFill>
          <a:blip r:embed="rId2"/>
          <a:stretch>
            <a:fillRect/>
          </a:stretch>
        </p:blipFill>
        <p:spPr>
          <a:xfrm>
            <a:off x="1090222" y="826416"/>
            <a:ext cx="10141756" cy="5958586"/>
          </a:xfrm>
          <a:prstGeom prst="rect">
            <a:avLst/>
          </a:prstGeom>
        </p:spPr>
      </p:pic>
    </p:spTree>
    <p:extLst>
      <p:ext uri="{BB962C8B-B14F-4D97-AF65-F5344CB8AC3E}">
        <p14:creationId xmlns:p14="http://schemas.microsoft.com/office/powerpoint/2010/main" val="3757950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9A18-F8B1-46A9-8CA4-21D9535137B5}"/>
              </a:ext>
            </a:extLst>
          </p:cNvPr>
          <p:cNvSpPr>
            <a:spLocks noGrp="1"/>
          </p:cNvSpPr>
          <p:nvPr>
            <p:ph type="title"/>
          </p:nvPr>
        </p:nvSpPr>
        <p:spPr/>
        <p:txBody>
          <a:bodyPr>
            <a:normAutofit fontScale="90000"/>
          </a:bodyPr>
          <a:lstStyle/>
          <a:p>
            <a:r>
              <a:rPr lang="en-US" dirty="0"/>
              <a:t>Resource Requirement (# of Resources)</a:t>
            </a:r>
          </a:p>
        </p:txBody>
      </p:sp>
      <p:pic>
        <p:nvPicPr>
          <p:cNvPr id="3" name="Picture 2">
            <a:extLst>
              <a:ext uri="{FF2B5EF4-FFF2-40B4-BE49-F238E27FC236}">
                <a16:creationId xmlns:a16="http://schemas.microsoft.com/office/drawing/2014/main" id="{59D9B56C-F1BB-44A5-AA53-2D9A2F396A3D}"/>
              </a:ext>
            </a:extLst>
          </p:cNvPr>
          <p:cNvPicPr>
            <a:picLocks noChangeAspect="1"/>
          </p:cNvPicPr>
          <p:nvPr/>
        </p:nvPicPr>
        <p:blipFill>
          <a:blip r:embed="rId2"/>
          <a:stretch>
            <a:fillRect/>
          </a:stretch>
        </p:blipFill>
        <p:spPr>
          <a:xfrm>
            <a:off x="1406178" y="672602"/>
            <a:ext cx="10412904" cy="6120084"/>
          </a:xfrm>
          <a:prstGeom prst="rect">
            <a:avLst/>
          </a:prstGeom>
        </p:spPr>
      </p:pic>
    </p:spTree>
    <p:extLst>
      <p:ext uri="{BB962C8B-B14F-4D97-AF65-F5344CB8AC3E}">
        <p14:creationId xmlns:p14="http://schemas.microsoft.com/office/powerpoint/2010/main" val="1499772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BE8EE-7AC5-40E6-894E-3185B68C9870}"/>
              </a:ext>
            </a:extLst>
          </p:cNvPr>
          <p:cNvSpPr>
            <a:spLocks noGrp="1"/>
          </p:cNvSpPr>
          <p:nvPr>
            <p:ph type="title"/>
          </p:nvPr>
        </p:nvSpPr>
        <p:spPr/>
        <p:txBody>
          <a:bodyPr>
            <a:normAutofit fontScale="90000"/>
          </a:bodyPr>
          <a:lstStyle/>
          <a:p>
            <a:r>
              <a:rPr lang="en-US" dirty="0"/>
              <a:t>Budget, Actual &amp; Saving Comparison</a:t>
            </a:r>
          </a:p>
        </p:txBody>
      </p:sp>
      <p:pic>
        <p:nvPicPr>
          <p:cNvPr id="5" name="Picture 4">
            <a:extLst>
              <a:ext uri="{FF2B5EF4-FFF2-40B4-BE49-F238E27FC236}">
                <a16:creationId xmlns:a16="http://schemas.microsoft.com/office/drawing/2014/main" id="{0A59F1DD-8E65-4DFD-AE88-157E9D42E6A1}"/>
              </a:ext>
            </a:extLst>
          </p:cNvPr>
          <p:cNvPicPr>
            <a:picLocks noChangeAspect="1"/>
          </p:cNvPicPr>
          <p:nvPr/>
        </p:nvPicPr>
        <p:blipFill>
          <a:blip r:embed="rId2"/>
          <a:stretch>
            <a:fillRect/>
          </a:stretch>
        </p:blipFill>
        <p:spPr>
          <a:xfrm>
            <a:off x="583104" y="737102"/>
            <a:ext cx="11025791" cy="5993212"/>
          </a:xfrm>
          <a:prstGeom prst="rect">
            <a:avLst/>
          </a:prstGeom>
        </p:spPr>
      </p:pic>
    </p:spTree>
    <p:extLst>
      <p:ext uri="{BB962C8B-B14F-4D97-AF65-F5344CB8AC3E}">
        <p14:creationId xmlns:p14="http://schemas.microsoft.com/office/powerpoint/2010/main" val="2099102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4F80-2E9B-43E1-9BCF-32A44BEF065E}"/>
              </a:ext>
            </a:extLst>
          </p:cNvPr>
          <p:cNvSpPr>
            <a:spLocks noGrp="1"/>
          </p:cNvSpPr>
          <p:nvPr>
            <p:ph type="title"/>
          </p:nvPr>
        </p:nvSpPr>
        <p:spPr/>
        <p:txBody>
          <a:bodyPr>
            <a:normAutofit fontScale="90000"/>
          </a:bodyPr>
          <a:lstStyle/>
          <a:p>
            <a:r>
              <a:rPr lang="en-US" dirty="0"/>
              <a:t>Baseline, Regular, EV, Actual, Timesheet (Work)</a:t>
            </a:r>
          </a:p>
        </p:txBody>
      </p:sp>
      <p:pic>
        <p:nvPicPr>
          <p:cNvPr id="3" name="Picture 2">
            <a:extLst>
              <a:ext uri="{FF2B5EF4-FFF2-40B4-BE49-F238E27FC236}">
                <a16:creationId xmlns:a16="http://schemas.microsoft.com/office/drawing/2014/main" id="{2EFAB65E-0011-49ED-BB7A-B63EFF846FE4}"/>
              </a:ext>
            </a:extLst>
          </p:cNvPr>
          <p:cNvPicPr>
            <a:picLocks noChangeAspect="1"/>
          </p:cNvPicPr>
          <p:nvPr/>
        </p:nvPicPr>
        <p:blipFill>
          <a:blip r:embed="rId2"/>
          <a:stretch>
            <a:fillRect/>
          </a:stretch>
        </p:blipFill>
        <p:spPr>
          <a:xfrm>
            <a:off x="1336561" y="628651"/>
            <a:ext cx="10254306" cy="6033405"/>
          </a:xfrm>
          <a:prstGeom prst="rect">
            <a:avLst/>
          </a:prstGeom>
        </p:spPr>
      </p:pic>
    </p:spTree>
    <p:extLst>
      <p:ext uri="{BB962C8B-B14F-4D97-AF65-F5344CB8AC3E}">
        <p14:creationId xmlns:p14="http://schemas.microsoft.com/office/powerpoint/2010/main" val="1619986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E5DF-F869-4769-93AD-966443EF7164}"/>
              </a:ext>
            </a:extLst>
          </p:cNvPr>
          <p:cNvSpPr>
            <a:spLocks noGrp="1"/>
          </p:cNvSpPr>
          <p:nvPr>
            <p:ph type="title"/>
          </p:nvPr>
        </p:nvSpPr>
        <p:spPr/>
        <p:txBody>
          <a:bodyPr>
            <a:normAutofit fontScale="90000"/>
          </a:bodyPr>
          <a:lstStyle/>
          <a:p>
            <a:r>
              <a:rPr lang="en-US" dirty="0"/>
              <a:t>Baseline, Actual, Work, EV, TS Hours Trend</a:t>
            </a:r>
          </a:p>
        </p:txBody>
      </p:sp>
      <p:pic>
        <p:nvPicPr>
          <p:cNvPr id="4" name="Picture 3">
            <a:extLst>
              <a:ext uri="{FF2B5EF4-FFF2-40B4-BE49-F238E27FC236}">
                <a16:creationId xmlns:a16="http://schemas.microsoft.com/office/drawing/2014/main" id="{2B88E621-A81F-4753-8B88-0313B6B4B6B4}"/>
              </a:ext>
            </a:extLst>
          </p:cNvPr>
          <p:cNvPicPr>
            <a:picLocks noChangeAspect="1"/>
          </p:cNvPicPr>
          <p:nvPr/>
        </p:nvPicPr>
        <p:blipFill>
          <a:blip r:embed="rId2"/>
          <a:stretch>
            <a:fillRect/>
          </a:stretch>
        </p:blipFill>
        <p:spPr>
          <a:xfrm>
            <a:off x="1257932" y="759279"/>
            <a:ext cx="10271784" cy="6002670"/>
          </a:xfrm>
          <a:prstGeom prst="rect">
            <a:avLst/>
          </a:prstGeom>
        </p:spPr>
      </p:pic>
    </p:spTree>
    <p:extLst>
      <p:ext uri="{BB962C8B-B14F-4D97-AF65-F5344CB8AC3E}">
        <p14:creationId xmlns:p14="http://schemas.microsoft.com/office/powerpoint/2010/main" val="1810882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72F5-4201-48B7-B8EE-54943AC4D108}"/>
              </a:ext>
            </a:extLst>
          </p:cNvPr>
          <p:cNvSpPr>
            <a:spLocks noGrp="1"/>
          </p:cNvSpPr>
          <p:nvPr>
            <p:ph type="title"/>
          </p:nvPr>
        </p:nvSpPr>
        <p:spPr/>
        <p:txBody>
          <a:bodyPr>
            <a:normAutofit fontScale="90000"/>
          </a:bodyPr>
          <a:lstStyle/>
          <a:p>
            <a:r>
              <a:rPr lang="en-US" dirty="0"/>
              <a:t>Schedule Alert</a:t>
            </a:r>
          </a:p>
        </p:txBody>
      </p:sp>
      <p:pic>
        <p:nvPicPr>
          <p:cNvPr id="3" name="Picture 2">
            <a:extLst>
              <a:ext uri="{FF2B5EF4-FFF2-40B4-BE49-F238E27FC236}">
                <a16:creationId xmlns:a16="http://schemas.microsoft.com/office/drawing/2014/main" id="{490159BA-6098-4242-A665-3B108644E157}"/>
              </a:ext>
            </a:extLst>
          </p:cNvPr>
          <p:cNvPicPr>
            <a:picLocks noChangeAspect="1"/>
          </p:cNvPicPr>
          <p:nvPr/>
        </p:nvPicPr>
        <p:blipFill>
          <a:blip r:embed="rId2"/>
          <a:stretch>
            <a:fillRect/>
          </a:stretch>
        </p:blipFill>
        <p:spPr>
          <a:xfrm>
            <a:off x="1277066" y="628651"/>
            <a:ext cx="10408934" cy="6048774"/>
          </a:xfrm>
          <a:prstGeom prst="rect">
            <a:avLst/>
          </a:prstGeom>
        </p:spPr>
      </p:pic>
    </p:spTree>
    <p:extLst>
      <p:ext uri="{BB962C8B-B14F-4D97-AF65-F5344CB8AC3E}">
        <p14:creationId xmlns:p14="http://schemas.microsoft.com/office/powerpoint/2010/main" val="318498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BA02-3744-47BC-A7CF-541C0761ED6B}"/>
              </a:ext>
            </a:extLst>
          </p:cNvPr>
          <p:cNvSpPr>
            <a:spLocks noGrp="1"/>
          </p:cNvSpPr>
          <p:nvPr>
            <p:ph type="title"/>
          </p:nvPr>
        </p:nvSpPr>
        <p:spPr/>
        <p:txBody>
          <a:bodyPr>
            <a:normAutofit fontScale="90000"/>
          </a:bodyPr>
          <a:lstStyle/>
          <a:p>
            <a:r>
              <a:rPr lang="en-US" dirty="0"/>
              <a:t>Work Variance</a:t>
            </a:r>
          </a:p>
        </p:txBody>
      </p:sp>
      <p:pic>
        <p:nvPicPr>
          <p:cNvPr id="3" name="Picture 2">
            <a:extLst>
              <a:ext uri="{FF2B5EF4-FFF2-40B4-BE49-F238E27FC236}">
                <a16:creationId xmlns:a16="http://schemas.microsoft.com/office/drawing/2014/main" id="{21CED555-AC81-4587-A3DD-2974FE92D46F}"/>
              </a:ext>
            </a:extLst>
          </p:cNvPr>
          <p:cNvPicPr>
            <a:picLocks noChangeAspect="1"/>
          </p:cNvPicPr>
          <p:nvPr/>
        </p:nvPicPr>
        <p:blipFill>
          <a:blip r:embed="rId2"/>
          <a:stretch>
            <a:fillRect/>
          </a:stretch>
        </p:blipFill>
        <p:spPr>
          <a:xfrm>
            <a:off x="1481996" y="776088"/>
            <a:ext cx="10357285" cy="5955126"/>
          </a:xfrm>
          <a:prstGeom prst="rect">
            <a:avLst/>
          </a:prstGeom>
        </p:spPr>
      </p:pic>
    </p:spTree>
    <p:extLst>
      <p:ext uri="{BB962C8B-B14F-4D97-AF65-F5344CB8AC3E}">
        <p14:creationId xmlns:p14="http://schemas.microsoft.com/office/powerpoint/2010/main" val="947984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0E5C-ED7D-499C-BE44-600D231CF0DD}"/>
              </a:ext>
            </a:extLst>
          </p:cNvPr>
          <p:cNvSpPr>
            <a:spLocks noGrp="1"/>
          </p:cNvSpPr>
          <p:nvPr>
            <p:ph type="title"/>
          </p:nvPr>
        </p:nvSpPr>
        <p:spPr/>
        <p:txBody>
          <a:bodyPr>
            <a:normAutofit fontScale="90000"/>
          </a:bodyPr>
          <a:lstStyle/>
          <a:p>
            <a:r>
              <a:rPr lang="en-US" dirty="0"/>
              <a:t>Schedule Variance</a:t>
            </a:r>
          </a:p>
        </p:txBody>
      </p:sp>
      <p:pic>
        <p:nvPicPr>
          <p:cNvPr id="3" name="Picture 2">
            <a:extLst>
              <a:ext uri="{FF2B5EF4-FFF2-40B4-BE49-F238E27FC236}">
                <a16:creationId xmlns:a16="http://schemas.microsoft.com/office/drawing/2014/main" id="{DDFD07EC-C556-42F4-BFE5-7398C59FA2D3}"/>
              </a:ext>
            </a:extLst>
          </p:cNvPr>
          <p:cNvPicPr>
            <a:picLocks noChangeAspect="1"/>
          </p:cNvPicPr>
          <p:nvPr/>
        </p:nvPicPr>
        <p:blipFill>
          <a:blip r:embed="rId2"/>
          <a:stretch>
            <a:fillRect/>
          </a:stretch>
        </p:blipFill>
        <p:spPr>
          <a:xfrm>
            <a:off x="1382225" y="628651"/>
            <a:ext cx="10013642" cy="5948882"/>
          </a:xfrm>
          <a:prstGeom prst="rect">
            <a:avLst/>
          </a:prstGeom>
        </p:spPr>
      </p:pic>
    </p:spTree>
    <p:extLst>
      <p:ext uri="{BB962C8B-B14F-4D97-AF65-F5344CB8AC3E}">
        <p14:creationId xmlns:p14="http://schemas.microsoft.com/office/powerpoint/2010/main" val="3529857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2F823-8F57-4407-82BF-EAB1BA204B38}"/>
              </a:ext>
            </a:extLst>
          </p:cNvPr>
          <p:cNvSpPr>
            <a:spLocks noGrp="1"/>
          </p:cNvSpPr>
          <p:nvPr>
            <p:ph type="title"/>
          </p:nvPr>
        </p:nvSpPr>
        <p:spPr/>
        <p:txBody>
          <a:bodyPr>
            <a:normAutofit fontScale="90000"/>
          </a:bodyPr>
          <a:lstStyle/>
          <a:p>
            <a:r>
              <a:rPr lang="en-US" dirty="0"/>
              <a:t>Monthwise Dispatch Report</a:t>
            </a:r>
          </a:p>
        </p:txBody>
      </p:sp>
      <p:pic>
        <p:nvPicPr>
          <p:cNvPr id="3" name="Picture 2">
            <a:extLst>
              <a:ext uri="{FF2B5EF4-FFF2-40B4-BE49-F238E27FC236}">
                <a16:creationId xmlns:a16="http://schemas.microsoft.com/office/drawing/2014/main" id="{C0E6E7A7-E798-40AF-BDC7-090F7B3B57FF}"/>
              </a:ext>
            </a:extLst>
          </p:cNvPr>
          <p:cNvPicPr>
            <a:picLocks noChangeAspect="1"/>
          </p:cNvPicPr>
          <p:nvPr/>
        </p:nvPicPr>
        <p:blipFill>
          <a:blip r:embed="rId2"/>
          <a:stretch>
            <a:fillRect/>
          </a:stretch>
        </p:blipFill>
        <p:spPr>
          <a:xfrm>
            <a:off x="1150638" y="628651"/>
            <a:ext cx="10383480" cy="6002670"/>
          </a:xfrm>
          <a:prstGeom prst="rect">
            <a:avLst/>
          </a:prstGeom>
        </p:spPr>
      </p:pic>
    </p:spTree>
    <p:extLst>
      <p:ext uri="{BB962C8B-B14F-4D97-AF65-F5344CB8AC3E}">
        <p14:creationId xmlns:p14="http://schemas.microsoft.com/office/powerpoint/2010/main" val="3247503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Datewise Dispatch Report</a:t>
            </a:r>
          </a:p>
        </p:txBody>
      </p:sp>
      <p:pic>
        <p:nvPicPr>
          <p:cNvPr id="3" name="Picture 2">
            <a:extLst>
              <a:ext uri="{FF2B5EF4-FFF2-40B4-BE49-F238E27FC236}">
                <a16:creationId xmlns:a16="http://schemas.microsoft.com/office/drawing/2014/main" id="{CDD7A444-3C6F-48E0-83B6-9AB80D0E02D2}"/>
              </a:ext>
            </a:extLst>
          </p:cNvPr>
          <p:cNvPicPr>
            <a:picLocks noChangeAspect="1"/>
          </p:cNvPicPr>
          <p:nvPr/>
        </p:nvPicPr>
        <p:blipFill>
          <a:blip r:embed="rId2"/>
          <a:stretch>
            <a:fillRect/>
          </a:stretch>
        </p:blipFill>
        <p:spPr>
          <a:xfrm>
            <a:off x="1075765" y="606465"/>
            <a:ext cx="10702300" cy="6017172"/>
          </a:xfrm>
          <a:prstGeom prst="rect">
            <a:avLst/>
          </a:prstGeom>
        </p:spPr>
      </p:pic>
    </p:spTree>
    <p:extLst>
      <p:ext uri="{BB962C8B-B14F-4D97-AF65-F5344CB8AC3E}">
        <p14:creationId xmlns:p14="http://schemas.microsoft.com/office/powerpoint/2010/main" val="294821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B09B-62AD-48D5-A3CC-D1389D1B2EB1}"/>
              </a:ext>
            </a:extLst>
          </p:cNvPr>
          <p:cNvSpPr>
            <a:spLocks noGrp="1"/>
          </p:cNvSpPr>
          <p:nvPr>
            <p:ph type="title"/>
          </p:nvPr>
        </p:nvSpPr>
        <p:spPr/>
        <p:txBody>
          <a:bodyPr>
            <a:normAutofit fontScale="90000"/>
          </a:bodyPr>
          <a:lstStyle/>
          <a:p>
            <a:r>
              <a:rPr lang="en-US" dirty="0"/>
              <a:t>Objective as per the Agreement</a:t>
            </a:r>
          </a:p>
        </p:txBody>
      </p:sp>
      <p:graphicFrame>
        <p:nvGraphicFramePr>
          <p:cNvPr id="3" name="Content Placeholder 2">
            <a:extLst>
              <a:ext uri="{FF2B5EF4-FFF2-40B4-BE49-F238E27FC236}">
                <a16:creationId xmlns:a16="http://schemas.microsoft.com/office/drawing/2014/main" id="{1E427675-321F-43CF-9CD2-1F219E29C2B5}"/>
              </a:ext>
            </a:extLst>
          </p:cNvPr>
          <p:cNvGraphicFramePr>
            <a:graphicFrameLocks noGrp="1"/>
          </p:cNvGraphicFramePr>
          <p:nvPr>
            <p:ph idx="1"/>
            <p:extLst>
              <p:ext uri="{D42A27DB-BD31-4B8C-83A1-F6EECF244321}">
                <p14:modId xmlns:p14="http://schemas.microsoft.com/office/powerpoint/2010/main" val="3374652409"/>
              </p:ext>
            </p:extLst>
          </p:nvPr>
        </p:nvGraphicFramePr>
        <p:xfrm>
          <a:off x="823784" y="741405"/>
          <a:ext cx="10354962" cy="4885192"/>
        </p:xfrm>
        <a:graphic>
          <a:graphicData uri="http://schemas.openxmlformats.org/drawingml/2006/table">
            <a:tbl>
              <a:tblPr firstRow="1" bandRow="1">
                <a:tableStyleId>{5C22544A-7EE6-4342-B048-85BDC9FD1C3A}</a:tableStyleId>
              </a:tblPr>
              <a:tblGrid>
                <a:gridCol w="771114">
                  <a:extLst>
                    <a:ext uri="{9D8B030D-6E8A-4147-A177-3AD203B41FA5}">
                      <a16:colId xmlns:a16="http://schemas.microsoft.com/office/drawing/2014/main" val="2821668087"/>
                    </a:ext>
                  </a:extLst>
                </a:gridCol>
                <a:gridCol w="8566994">
                  <a:extLst>
                    <a:ext uri="{9D8B030D-6E8A-4147-A177-3AD203B41FA5}">
                      <a16:colId xmlns:a16="http://schemas.microsoft.com/office/drawing/2014/main" val="3352036181"/>
                    </a:ext>
                  </a:extLst>
                </a:gridCol>
                <a:gridCol w="1016854">
                  <a:extLst>
                    <a:ext uri="{9D8B030D-6E8A-4147-A177-3AD203B41FA5}">
                      <a16:colId xmlns:a16="http://schemas.microsoft.com/office/drawing/2014/main" val="2616624944"/>
                    </a:ext>
                  </a:extLst>
                </a:gridCol>
              </a:tblGrid>
              <a:tr h="240296">
                <a:tc>
                  <a:txBody>
                    <a:bodyPr/>
                    <a:lstStyle/>
                    <a:p>
                      <a:pPr algn="ctr" fontAlgn="t"/>
                      <a:r>
                        <a:rPr lang="en-US" sz="1600" u="none" strike="noStrike" dirty="0">
                          <a:effectLst/>
                          <a:latin typeface="Arial" panose="020B0604020202020204" pitchFamily="34" charset="0"/>
                          <a:cs typeface="Arial" panose="020B0604020202020204" pitchFamily="34" charset="0"/>
                        </a:rPr>
                        <a:t># </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dirty="0">
                          <a:effectLst/>
                          <a:latin typeface="Arial" panose="020B0604020202020204" pitchFamily="34" charset="0"/>
                          <a:cs typeface="Arial" panose="020B0604020202020204" pitchFamily="34" charset="0"/>
                        </a:rPr>
                        <a:t>OBJECTIVES:</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a:effectLst/>
                          <a:latin typeface="Arial" panose="020B0604020202020204" pitchFamily="34" charset="0"/>
                          <a:cs typeface="Arial" panose="020B0604020202020204" pitchFamily="34" charset="0"/>
                        </a:rPr>
                        <a:t>Status</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2066337285"/>
                  </a:ext>
                </a:extLst>
              </a:tr>
              <a:tr h="705236">
                <a:tc>
                  <a:txBody>
                    <a:bodyPr/>
                    <a:lstStyle/>
                    <a:p>
                      <a:pPr algn="ctr" fontAlgn="t"/>
                      <a:r>
                        <a:rPr lang="en-US" sz="1600" u="none" strike="noStrike" dirty="0">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dirty="0">
                          <a:effectLst/>
                          <a:latin typeface="Arial" panose="020B0604020202020204" pitchFamily="34" charset="0"/>
                          <a:cs typeface="Arial" panose="020B0604020202020204" pitchFamily="34" charset="0"/>
                        </a:rPr>
                        <a:t>To deliver specific PMO services in line with minimum standards, policies and methodologies, focusing on continuously improving processes to </a:t>
                      </a:r>
                      <a:r>
                        <a:rPr lang="en-US" sz="1600" u="none" strike="noStrike" dirty="0" err="1">
                          <a:effectLst/>
                          <a:latin typeface="Arial" panose="020B0604020202020204" pitchFamily="34" charset="0"/>
                          <a:cs typeface="Arial" panose="020B0604020202020204" pitchFamily="34" charset="0"/>
                        </a:rPr>
                        <a:t>optimise</a:t>
                      </a:r>
                      <a:r>
                        <a:rPr lang="en-US" sz="1600" u="none" strike="noStrike" dirty="0">
                          <a:effectLst/>
                          <a:latin typeface="Arial" panose="020B0604020202020204" pitchFamily="34" charset="0"/>
                          <a:cs typeface="Arial" panose="020B0604020202020204" pitchFamily="34" charset="0"/>
                        </a:rPr>
                        <a:t> operational efficiency. </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dirty="0">
                          <a:effectLst/>
                          <a:latin typeface="Arial" panose="020B0604020202020204" pitchFamily="34" charset="0"/>
                          <a:cs typeface="Arial" panose="020B0604020202020204" pitchFamily="34" charset="0"/>
                        </a:rPr>
                        <a:t> FI</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1829668709"/>
                  </a:ext>
                </a:extLst>
              </a:tr>
              <a:tr h="480594">
                <a:tc>
                  <a:txBody>
                    <a:bodyPr/>
                    <a:lstStyle/>
                    <a:p>
                      <a:pPr algn="ctr" fontAlgn="t"/>
                      <a:r>
                        <a:rPr lang="en-US" sz="1600" u="none" strike="noStrike" dirty="0">
                          <a:effectLst/>
                          <a:latin typeface="Arial" panose="020B0604020202020204" pitchFamily="34" charset="0"/>
                          <a:cs typeface="Arial" panose="020B0604020202020204" pitchFamily="34" charset="0"/>
                        </a:rPr>
                        <a:t>2</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a:effectLst/>
                          <a:latin typeface="Arial" panose="020B0604020202020204" pitchFamily="34" charset="0"/>
                          <a:cs typeface="Arial" panose="020B0604020202020204" pitchFamily="34" charset="0"/>
                        </a:rPr>
                        <a:t>Delivering best practice project management tools and templates, providing subject matter expertise around project and programme governance.</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dirty="0">
                          <a:effectLst/>
                          <a:latin typeface="Arial" panose="020B0604020202020204" pitchFamily="34" charset="0"/>
                          <a:cs typeface="Arial" panose="020B0604020202020204" pitchFamily="34" charset="0"/>
                        </a:rPr>
                        <a:t> FI</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2001898660"/>
                  </a:ext>
                </a:extLst>
              </a:tr>
              <a:tr h="471375">
                <a:tc>
                  <a:txBody>
                    <a:bodyPr/>
                    <a:lstStyle/>
                    <a:p>
                      <a:pPr algn="ctr" fontAlgn="t"/>
                      <a:r>
                        <a:rPr lang="en-US" sz="1600" u="none" strike="noStrike" dirty="0">
                          <a:effectLst/>
                          <a:latin typeface="Arial" panose="020B0604020202020204" pitchFamily="34" charset="0"/>
                          <a:cs typeface="Arial" panose="020B0604020202020204" pitchFamily="34" charset="0"/>
                        </a:rPr>
                        <a:t>3</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a:effectLst/>
                          <a:latin typeface="Arial" panose="020B0604020202020204" pitchFamily="34" charset="0"/>
                          <a:cs typeface="Arial" panose="020B0604020202020204" pitchFamily="34" charset="0"/>
                        </a:rPr>
                        <a:t>Developing reporting frameworks, producing standard project reporting templates, reviewing and challenging the content with PMs.</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dirty="0">
                          <a:effectLst/>
                          <a:latin typeface="Arial" panose="020B0604020202020204" pitchFamily="34" charset="0"/>
                          <a:cs typeface="Arial" panose="020B0604020202020204" pitchFamily="34" charset="0"/>
                        </a:rPr>
                        <a:t> FI</a:t>
                      </a:r>
                      <a:r>
                        <a:rPr lang="en-US" sz="1600" u="none" strike="noStrike" baseline="30000" dirty="0">
                          <a:effectLst/>
                          <a:latin typeface="Arial" panose="020B0604020202020204" pitchFamily="34" charset="0"/>
                          <a:cs typeface="Arial" panose="020B0604020202020204" pitchFamily="34" charset="0"/>
                        </a:rPr>
                        <a:t>1</a:t>
                      </a:r>
                      <a:endParaRPr lang="en-US" sz="1600" b="0" i="0" u="none" strike="noStrike" baseline="30000"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3708172578"/>
                  </a:ext>
                </a:extLst>
              </a:tr>
              <a:tr h="471375">
                <a:tc>
                  <a:txBody>
                    <a:bodyPr/>
                    <a:lstStyle/>
                    <a:p>
                      <a:pPr algn="ctr" fontAlgn="t"/>
                      <a:r>
                        <a:rPr lang="en-US" sz="1600" u="none" strike="noStrike" dirty="0">
                          <a:effectLst/>
                          <a:latin typeface="Arial" panose="020B0604020202020204" pitchFamily="34" charset="0"/>
                          <a:cs typeface="Arial" panose="020B0604020202020204" pitchFamily="34" charset="0"/>
                        </a:rPr>
                        <a:t>4</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a:effectLst/>
                          <a:latin typeface="Arial" panose="020B0604020202020204" pitchFamily="34" charset="0"/>
                          <a:cs typeface="Arial" panose="020B0604020202020204" pitchFamily="34" charset="0"/>
                        </a:rPr>
                        <a:t>Focusing and entail collaboration with Business, Operations, Finance, Compliance, IT and other functions.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dirty="0">
                          <a:effectLst/>
                          <a:latin typeface="Arial" panose="020B0604020202020204" pitchFamily="34" charset="0"/>
                          <a:cs typeface="Arial" panose="020B0604020202020204" pitchFamily="34" charset="0"/>
                        </a:rPr>
                        <a:t> FI</a:t>
                      </a:r>
                      <a:endParaRPr lang="en-US" sz="1600" b="0" i="0" u="none" strike="noStrike" baseline="30000"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994229553"/>
                  </a:ext>
                </a:extLst>
              </a:tr>
              <a:tr h="705236">
                <a:tc>
                  <a:txBody>
                    <a:bodyPr/>
                    <a:lstStyle/>
                    <a:p>
                      <a:pPr algn="ctr" fontAlgn="t"/>
                      <a:r>
                        <a:rPr lang="en-US" sz="1600" u="none" strike="noStrike" dirty="0">
                          <a:effectLst/>
                          <a:latin typeface="Arial" panose="020B0604020202020204" pitchFamily="34" charset="0"/>
                          <a:cs typeface="Arial" panose="020B0604020202020204" pitchFamily="34" charset="0"/>
                        </a:rPr>
                        <a:t>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a:effectLst/>
                          <a:latin typeface="Arial" panose="020B0604020202020204" pitchFamily="34" charset="0"/>
                          <a:cs typeface="Arial" panose="020B0604020202020204" pitchFamily="34" charset="0"/>
                        </a:rPr>
                        <a:t>Driving forward improvements in Project quality and ensuring a joined-up approach to PMO and Project Management between the Business and other areas.</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dirty="0">
                          <a:effectLst/>
                          <a:latin typeface="Arial" panose="020B0604020202020204" pitchFamily="34" charset="0"/>
                          <a:cs typeface="Arial" panose="020B0604020202020204" pitchFamily="34" charset="0"/>
                        </a:rPr>
                        <a:t> FI</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1230008895"/>
                  </a:ext>
                </a:extLst>
              </a:tr>
              <a:tr h="471375">
                <a:tc>
                  <a:txBody>
                    <a:bodyPr/>
                    <a:lstStyle/>
                    <a:p>
                      <a:pPr algn="ctr" fontAlgn="t"/>
                      <a:r>
                        <a:rPr lang="en-US" sz="1600" u="none" strike="noStrike" dirty="0">
                          <a:effectLst/>
                          <a:latin typeface="Arial" panose="020B0604020202020204" pitchFamily="34" charset="0"/>
                          <a:cs typeface="Arial" panose="020B0604020202020204" pitchFamily="34" charset="0"/>
                        </a:rPr>
                        <a:t>6</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a:effectLst/>
                          <a:latin typeface="Arial" panose="020B0604020202020204" pitchFamily="34" charset="0"/>
                          <a:cs typeface="Arial" panose="020B0604020202020204" pitchFamily="34" charset="0"/>
                        </a:rPr>
                        <a:t>Data Analysis and Interpretation - providing reporting and analysis statistics of delivery during the project lifecycle.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dirty="0">
                          <a:effectLst/>
                          <a:latin typeface="Arial" panose="020B0604020202020204" pitchFamily="34" charset="0"/>
                          <a:cs typeface="Arial" panose="020B0604020202020204" pitchFamily="34" charset="0"/>
                        </a:rPr>
                        <a:t> FI</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2876331211"/>
                  </a:ext>
                </a:extLst>
              </a:tr>
              <a:tr h="705236">
                <a:tc>
                  <a:txBody>
                    <a:bodyPr/>
                    <a:lstStyle/>
                    <a:p>
                      <a:pPr algn="ctr" fontAlgn="t"/>
                      <a:r>
                        <a:rPr lang="en-US" sz="1600" u="none" strike="noStrike" dirty="0">
                          <a:effectLst/>
                          <a:latin typeface="Arial" panose="020B0604020202020204" pitchFamily="34" charset="0"/>
                          <a:cs typeface="Arial" panose="020B0604020202020204" pitchFamily="34" charset="0"/>
                        </a:rPr>
                        <a:t>7</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dirty="0">
                          <a:effectLst/>
                          <a:latin typeface="Arial" panose="020B0604020202020204" pitchFamily="34" charset="0"/>
                          <a:cs typeface="Arial" panose="020B0604020202020204" pitchFamily="34" charset="0"/>
                        </a:rPr>
                        <a:t>You will guide the internal team to manage and maintain resourcing plans, tracking resource availability, managing Dashboard Reporting and be liaison point between Finance, Business and Project Managers.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l" fontAlgn="t"/>
                      <a:r>
                        <a:rPr lang="en-US" sz="1600" u="none" strike="noStrike" dirty="0">
                          <a:effectLst/>
                          <a:latin typeface="Arial" panose="020B0604020202020204" pitchFamily="34" charset="0"/>
                          <a:cs typeface="Arial" panose="020B0604020202020204" pitchFamily="34" charset="0"/>
                        </a:rPr>
                        <a:t> FI</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2105923029"/>
                  </a:ext>
                </a:extLst>
              </a:tr>
            </a:tbl>
          </a:graphicData>
        </a:graphic>
      </p:graphicFrame>
      <p:sp>
        <p:nvSpPr>
          <p:cNvPr id="5" name="TextBox 4">
            <a:extLst>
              <a:ext uri="{FF2B5EF4-FFF2-40B4-BE49-F238E27FC236}">
                <a16:creationId xmlns:a16="http://schemas.microsoft.com/office/drawing/2014/main" id="{3D06090D-7848-4244-A4DC-EF49C31CB6F2}"/>
              </a:ext>
            </a:extLst>
          </p:cNvPr>
          <p:cNvSpPr txBox="1"/>
          <p:nvPr/>
        </p:nvSpPr>
        <p:spPr>
          <a:xfrm>
            <a:off x="733169" y="5651030"/>
            <a:ext cx="4580356" cy="276999"/>
          </a:xfrm>
          <a:prstGeom prst="rect">
            <a:avLst/>
          </a:prstGeom>
          <a:noFill/>
        </p:spPr>
        <p:txBody>
          <a:bodyPr wrap="none" rtlCol="0">
            <a:spAutoFit/>
          </a:bodyPr>
          <a:lstStyle/>
          <a:p>
            <a:r>
              <a:rPr lang="en-US" sz="1200" dirty="0">
                <a:solidFill>
                  <a:srgbClr val="0070C0"/>
                </a:solidFill>
                <a:highlight>
                  <a:srgbClr val="FFFF00"/>
                </a:highlight>
              </a:rPr>
              <a:t>FI: Fully Implemented, PI: Partially Implemented, NI: Not Implemented</a:t>
            </a:r>
          </a:p>
        </p:txBody>
      </p:sp>
    </p:spTree>
    <p:extLst>
      <p:ext uri="{BB962C8B-B14F-4D97-AF65-F5344CB8AC3E}">
        <p14:creationId xmlns:p14="http://schemas.microsoft.com/office/powerpoint/2010/main" val="2958045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Dispatch Value Graph</a:t>
            </a:r>
          </a:p>
        </p:txBody>
      </p:sp>
      <p:pic>
        <p:nvPicPr>
          <p:cNvPr id="3" name="Picture 2">
            <a:extLst>
              <a:ext uri="{FF2B5EF4-FFF2-40B4-BE49-F238E27FC236}">
                <a16:creationId xmlns:a16="http://schemas.microsoft.com/office/drawing/2014/main" id="{CCD1C493-57F3-401B-9139-328F7BA7C6CE}"/>
              </a:ext>
            </a:extLst>
          </p:cNvPr>
          <p:cNvPicPr>
            <a:picLocks noChangeAspect="1"/>
          </p:cNvPicPr>
          <p:nvPr/>
        </p:nvPicPr>
        <p:blipFill>
          <a:blip r:embed="rId2"/>
          <a:stretch>
            <a:fillRect/>
          </a:stretch>
        </p:blipFill>
        <p:spPr>
          <a:xfrm>
            <a:off x="713042" y="745352"/>
            <a:ext cx="10989136" cy="5831532"/>
          </a:xfrm>
          <a:prstGeom prst="rect">
            <a:avLst/>
          </a:prstGeom>
        </p:spPr>
      </p:pic>
    </p:spTree>
    <p:extLst>
      <p:ext uri="{BB962C8B-B14F-4D97-AF65-F5344CB8AC3E}">
        <p14:creationId xmlns:p14="http://schemas.microsoft.com/office/powerpoint/2010/main" val="3059750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2EF7-46B6-4201-804D-22836ED04D6B}"/>
              </a:ext>
            </a:extLst>
          </p:cNvPr>
          <p:cNvSpPr>
            <a:spLocks noGrp="1"/>
          </p:cNvSpPr>
          <p:nvPr>
            <p:ph type="title"/>
          </p:nvPr>
        </p:nvSpPr>
        <p:spPr/>
        <p:txBody>
          <a:bodyPr>
            <a:normAutofit fontScale="90000"/>
          </a:bodyPr>
          <a:lstStyle/>
          <a:p>
            <a:r>
              <a:rPr lang="en-US" dirty="0"/>
              <a:t>Action Register</a:t>
            </a:r>
          </a:p>
        </p:txBody>
      </p:sp>
      <p:pic>
        <p:nvPicPr>
          <p:cNvPr id="3" name="Picture 2">
            <a:extLst>
              <a:ext uri="{FF2B5EF4-FFF2-40B4-BE49-F238E27FC236}">
                <a16:creationId xmlns:a16="http://schemas.microsoft.com/office/drawing/2014/main" id="{65803E2D-0903-45CA-A141-E3C516715F72}"/>
              </a:ext>
            </a:extLst>
          </p:cNvPr>
          <p:cNvPicPr>
            <a:picLocks noChangeAspect="1"/>
          </p:cNvPicPr>
          <p:nvPr/>
        </p:nvPicPr>
        <p:blipFill>
          <a:blip r:embed="rId2"/>
          <a:stretch>
            <a:fillRect/>
          </a:stretch>
        </p:blipFill>
        <p:spPr>
          <a:xfrm>
            <a:off x="1121869" y="730295"/>
            <a:ext cx="10894007" cy="6127704"/>
          </a:xfrm>
          <a:prstGeom prst="rect">
            <a:avLst/>
          </a:prstGeom>
        </p:spPr>
      </p:pic>
    </p:spTree>
    <p:extLst>
      <p:ext uri="{BB962C8B-B14F-4D97-AF65-F5344CB8AC3E}">
        <p14:creationId xmlns:p14="http://schemas.microsoft.com/office/powerpoint/2010/main" val="2759469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Liquidity Damage Penalty Report</a:t>
            </a:r>
          </a:p>
        </p:txBody>
      </p:sp>
      <p:pic>
        <p:nvPicPr>
          <p:cNvPr id="3" name="Picture 2">
            <a:extLst>
              <a:ext uri="{FF2B5EF4-FFF2-40B4-BE49-F238E27FC236}">
                <a16:creationId xmlns:a16="http://schemas.microsoft.com/office/drawing/2014/main" id="{2D856749-3B91-45FA-925C-9C881FF91B03}"/>
              </a:ext>
            </a:extLst>
          </p:cNvPr>
          <p:cNvPicPr>
            <a:picLocks noChangeAspect="1"/>
          </p:cNvPicPr>
          <p:nvPr/>
        </p:nvPicPr>
        <p:blipFill>
          <a:blip r:embed="rId2"/>
          <a:stretch>
            <a:fillRect/>
          </a:stretch>
        </p:blipFill>
        <p:spPr>
          <a:xfrm>
            <a:off x="1244814" y="615673"/>
            <a:ext cx="10558636" cy="6123224"/>
          </a:xfrm>
          <a:prstGeom prst="rect">
            <a:avLst/>
          </a:prstGeom>
        </p:spPr>
      </p:pic>
    </p:spTree>
    <p:extLst>
      <p:ext uri="{BB962C8B-B14F-4D97-AF65-F5344CB8AC3E}">
        <p14:creationId xmlns:p14="http://schemas.microsoft.com/office/powerpoint/2010/main" val="916042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E206-971F-46DD-851B-BAE7D49AB9CD}"/>
              </a:ext>
            </a:extLst>
          </p:cNvPr>
          <p:cNvSpPr>
            <a:spLocks noGrp="1"/>
          </p:cNvSpPr>
          <p:nvPr>
            <p:ph type="title"/>
          </p:nvPr>
        </p:nvSpPr>
        <p:spPr/>
        <p:txBody>
          <a:bodyPr>
            <a:normAutofit fontScale="90000"/>
          </a:bodyPr>
          <a:lstStyle/>
          <a:p>
            <a:r>
              <a:rPr lang="en-US" dirty="0"/>
              <a:t>PM Workload Analysis</a:t>
            </a:r>
          </a:p>
        </p:txBody>
      </p:sp>
      <p:pic>
        <p:nvPicPr>
          <p:cNvPr id="3" name="Picture 2">
            <a:extLst>
              <a:ext uri="{FF2B5EF4-FFF2-40B4-BE49-F238E27FC236}">
                <a16:creationId xmlns:a16="http://schemas.microsoft.com/office/drawing/2014/main" id="{B62295D8-75CC-4C06-A342-27FF4DCC7E6E}"/>
              </a:ext>
            </a:extLst>
          </p:cNvPr>
          <p:cNvPicPr>
            <a:picLocks noChangeAspect="1"/>
          </p:cNvPicPr>
          <p:nvPr/>
        </p:nvPicPr>
        <p:blipFill>
          <a:blip r:embed="rId2"/>
          <a:stretch>
            <a:fillRect/>
          </a:stretch>
        </p:blipFill>
        <p:spPr>
          <a:xfrm>
            <a:off x="1515003" y="840259"/>
            <a:ext cx="10175134" cy="5750011"/>
          </a:xfrm>
          <a:prstGeom prst="rect">
            <a:avLst/>
          </a:prstGeom>
        </p:spPr>
      </p:pic>
    </p:spTree>
    <p:extLst>
      <p:ext uri="{BB962C8B-B14F-4D97-AF65-F5344CB8AC3E}">
        <p14:creationId xmlns:p14="http://schemas.microsoft.com/office/powerpoint/2010/main" val="1454380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BF2C74-85A9-48C9-94DC-AA74F9C74FDE}"/>
              </a:ext>
            </a:extLst>
          </p:cNvPr>
          <p:cNvSpPr>
            <a:spLocks noGrp="1"/>
          </p:cNvSpPr>
          <p:nvPr>
            <p:ph type="ctrTitle"/>
          </p:nvPr>
        </p:nvSpPr>
        <p:spPr/>
        <p:txBody>
          <a:bodyPr/>
          <a:lstStyle/>
          <a:p>
            <a:r>
              <a:rPr lang="en-US" dirty="0"/>
              <a:t>Project Manager Dashboards</a:t>
            </a:r>
          </a:p>
        </p:txBody>
      </p:sp>
      <p:sp>
        <p:nvSpPr>
          <p:cNvPr id="4" name="Subtitle 3">
            <a:extLst>
              <a:ext uri="{FF2B5EF4-FFF2-40B4-BE49-F238E27FC236}">
                <a16:creationId xmlns:a16="http://schemas.microsoft.com/office/drawing/2014/main" id="{431D787C-8FBA-4EAF-A64C-9E95BFB9151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918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5419AF-37DF-4CC8-9B00-7D2A010AD35F}"/>
              </a:ext>
            </a:extLst>
          </p:cNvPr>
          <p:cNvSpPr>
            <a:spLocks noGrp="1"/>
          </p:cNvSpPr>
          <p:nvPr>
            <p:ph type="title"/>
          </p:nvPr>
        </p:nvSpPr>
        <p:spPr/>
        <p:txBody>
          <a:bodyPr>
            <a:normAutofit fontScale="90000"/>
          </a:bodyPr>
          <a:lstStyle/>
          <a:p>
            <a:r>
              <a:rPr lang="en-US" dirty="0"/>
              <a:t>Dashboards for Project Manager</a:t>
            </a:r>
          </a:p>
        </p:txBody>
      </p:sp>
      <p:sp>
        <p:nvSpPr>
          <p:cNvPr id="4" name="Content Placeholder 3">
            <a:extLst>
              <a:ext uri="{FF2B5EF4-FFF2-40B4-BE49-F238E27FC236}">
                <a16:creationId xmlns:a16="http://schemas.microsoft.com/office/drawing/2014/main" id="{F185F99A-1D2E-4007-BE9C-2717B28A4AA6}"/>
              </a:ext>
            </a:extLst>
          </p:cNvPr>
          <p:cNvSpPr>
            <a:spLocks noGrp="1"/>
          </p:cNvSpPr>
          <p:nvPr>
            <p:ph idx="1"/>
          </p:nvPr>
        </p:nvSpPr>
        <p:spPr/>
        <p:txBody>
          <a:bodyPr>
            <a:normAutofit fontScale="55000" lnSpcReduction="20000"/>
          </a:bodyPr>
          <a:lstStyle/>
          <a:p>
            <a:pPr marL="514350" indent="-514350">
              <a:buFont typeface="+mj-lt"/>
              <a:buAutoNum type="arabicPeriod"/>
            </a:pPr>
            <a:r>
              <a:rPr lang="en-US" dirty="0"/>
              <a:t>Resourcewise Work on My Project</a:t>
            </a:r>
          </a:p>
          <a:p>
            <a:pPr marL="514350" indent="-514350">
              <a:buFont typeface="+mj-lt"/>
              <a:buAutoNum type="arabicPeriod"/>
            </a:pPr>
            <a:r>
              <a:rPr lang="en-US" dirty="0"/>
              <a:t>Risk Tracker</a:t>
            </a:r>
          </a:p>
          <a:p>
            <a:pPr marL="514350" indent="-514350">
              <a:buFont typeface="+mj-lt"/>
              <a:buAutoNum type="arabicPeriod"/>
            </a:pPr>
            <a:r>
              <a:rPr lang="en-US" dirty="0"/>
              <a:t>Issue Tracker</a:t>
            </a:r>
          </a:p>
          <a:p>
            <a:pPr marL="514350" indent="-514350">
              <a:buFont typeface="+mj-lt"/>
              <a:buAutoNum type="arabicPeriod"/>
            </a:pPr>
            <a:r>
              <a:rPr lang="en-US" dirty="0"/>
              <a:t>Budget Vs Plan Work Analysis</a:t>
            </a:r>
          </a:p>
          <a:p>
            <a:pPr marL="514350" indent="-514350">
              <a:buFont typeface="+mj-lt"/>
              <a:buAutoNum type="arabicPeriod"/>
            </a:pPr>
            <a:r>
              <a:rPr lang="en-US" dirty="0"/>
              <a:t>Project S Curve</a:t>
            </a:r>
          </a:p>
          <a:p>
            <a:pPr marL="514350" indent="-514350">
              <a:buFont typeface="+mj-lt"/>
              <a:buAutoNum type="arabicPeriod"/>
            </a:pPr>
            <a:r>
              <a:rPr lang="en-US" dirty="0"/>
              <a:t>Project S Curve Data</a:t>
            </a:r>
          </a:p>
          <a:p>
            <a:pPr marL="514350" indent="-514350">
              <a:buFont typeface="+mj-lt"/>
              <a:buAutoNum type="arabicPeriod"/>
            </a:pPr>
            <a:r>
              <a:rPr lang="en-US" dirty="0"/>
              <a:t>Milestone Report</a:t>
            </a:r>
          </a:p>
          <a:p>
            <a:pPr marL="514350" indent="-514350">
              <a:buFont typeface="+mj-lt"/>
              <a:buAutoNum type="arabicPeriod"/>
            </a:pPr>
            <a:r>
              <a:rPr lang="en-US" dirty="0"/>
              <a:t>Critical Work</a:t>
            </a:r>
          </a:p>
          <a:p>
            <a:pPr marL="514350" indent="-514350">
              <a:buFont typeface="+mj-lt"/>
              <a:buAutoNum type="arabicPeriod"/>
            </a:pPr>
            <a:r>
              <a:rPr lang="en-US" dirty="0"/>
              <a:t>Commitment Tracker</a:t>
            </a:r>
          </a:p>
          <a:p>
            <a:pPr marL="514350" indent="-514350">
              <a:buFont typeface="+mj-lt"/>
              <a:buAutoNum type="arabicPeriod"/>
            </a:pPr>
            <a:r>
              <a:rPr lang="en-US" dirty="0"/>
              <a:t>Material Tracking Project Wise (All Material)</a:t>
            </a:r>
          </a:p>
          <a:p>
            <a:pPr marL="514350" indent="-514350">
              <a:buFont typeface="+mj-lt"/>
              <a:buAutoNum type="arabicPeriod"/>
            </a:pPr>
            <a:r>
              <a:rPr lang="en-US" dirty="0"/>
              <a:t>Material Tracking (Material Wise- All Projects)</a:t>
            </a:r>
          </a:p>
          <a:p>
            <a:pPr marL="514350" indent="-514350">
              <a:buFont typeface="+mj-lt"/>
              <a:buAutoNum type="arabicPeriod"/>
            </a:pPr>
            <a:r>
              <a:rPr lang="en-US" dirty="0"/>
              <a:t>Project Plan </a:t>
            </a:r>
            <a:r>
              <a:rPr lang="en-US" dirty="0" err="1"/>
              <a:t>Updation</a:t>
            </a:r>
            <a:r>
              <a:rPr lang="en-US" dirty="0"/>
              <a:t> Report</a:t>
            </a:r>
          </a:p>
          <a:p>
            <a:pPr marL="514350" indent="-514350">
              <a:buFont typeface="+mj-lt"/>
              <a:buAutoNum type="arabicPeriod"/>
            </a:pPr>
            <a:r>
              <a:rPr lang="en-US" dirty="0"/>
              <a:t>Department-wise Work Weekly Work</a:t>
            </a:r>
          </a:p>
          <a:p>
            <a:pPr marL="514350" indent="-514350">
              <a:buFont typeface="+mj-lt"/>
              <a:buAutoNum type="arabicPeriod"/>
            </a:pPr>
            <a:r>
              <a:rPr lang="en-US" dirty="0"/>
              <a:t>Production Department Weekly Work </a:t>
            </a:r>
          </a:p>
          <a:p>
            <a:pPr marL="514350" indent="-514350">
              <a:buFont typeface="+mj-lt"/>
              <a:buAutoNum type="arabicPeriod"/>
            </a:pPr>
            <a:r>
              <a:rPr lang="en-US" dirty="0"/>
              <a:t>Non Production Weekly Work</a:t>
            </a:r>
          </a:p>
          <a:p>
            <a:pPr marL="514350" indent="-514350">
              <a:buFont typeface="+mj-lt"/>
              <a:buAutoNum type="arabicPeriod"/>
            </a:pPr>
            <a:r>
              <a:rPr lang="en-US" dirty="0"/>
              <a:t>Planning Defect Report</a:t>
            </a:r>
          </a:p>
          <a:p>
            <a:pPr marL="514350" indent="-514350">
              <a:buFont typeface="+mj-lt"/>
              <a:buAutoNum type="arabicPeriod"/>
            </a:pPr>
            <a:r>
              <a:rPr lang="en-US" dirty="0"/>
              <a:t>Checking Plan Correctness</a:t>
            </a:r>
          </a:p>
          <a:p>
            <a:pPr marL="514350" indent="-514350">
              <a:buFont typeface="+mj-lt"/>
              <a:buAutoNum type="arabicPeriod"/>
            </a:pPr>
            <a:r>
              <a:rPr lang="en-US" dirty="0"/>
              <a:t>Auto Generated Slide for BRM</a:t>
            </a:r>
          </a:p>
        </p:txBody>
      </p:sp>
    </p:spTree>
    <p:extLst>
      <p:ext uri="{BB962C8B-B14F-4D97-AF65-F5344CB8AC3E}">
        <p14:creationId xmlns:p14="http://schemas.microsoft.com/office/powerpoint/2010/main" val="2537098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Resourcewise Work on My Project</a:t>
            </a:r>
          </a:p>
        </p:txBody>
      </p:sp>
      <p:pic>
        <p:nvPicPr>
          <p:cNvPr id="3" name="Picture 2">
            <a:extLst>
              <a:ext uri="{FF2B5EF4-FFF2-40B4-BE49-F238E27FC236}">
                <a16:creationId xmlns:a16="http://schemas.microsoft.com/office/drawing/2014/main" id="{DAE934DD-556A-4342-B85E-7D33EE865A99}"/>
              </a:ext>
            </a:extLst>
          </p:cNvPr>
          <p:cNvPicPr>
            <a:picLocks noChangeAspect="1"/>
          </p:cNvPicPr>
          <p:nvPr/>
        </p:nvPicPr>
        <p:blipFill>
          <a:blip r:embed="rId2"/>
          <a:stretch>
            <a:fillRect/>
          </a:stretch>
        </p:blipFill>
        <p:spPr>
          <a:xfrm>
            <a:off x="2145477" y="1171558"/>
            <a:ext cx="7901045" cy="4514883"/>
          </a:xfrm>
          <a:prstGeom prst="rect">
            <a:avLst/>
          </a:prstGeom>
        </p:spPr>
      </p:pic>
    </p:spTree>
    <p:extLst>
      <p:ext uri="{BB962C8B-B14F-4D97-AF65-F5344CB8AC3E}">
        <p14:creationId xmlns:p14="http://schemas.microsoft.com/office/powerpoint/2010/main" val="1721703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Risk Tracker</a:t>
            </a:r>
          </a:p>
        </p:txBody>
      </p:sp>
      <p:pic>
        <p:nvPicPr>
          <p:cNvPr id="3" name="Picture 2">
            <a:extLst>
              <a:ext uri="{FF2B5EF4-FFF2-40B4-BE49-F238E27FC236}">
                <a16:creationId xmlns:a16="http://schemas.microsoft.com/office/drawing/2014/main" id="{932F6508-06A2-430A-B1C4-1E61CAC24976}"/>
              </a:ext>
            </a:extLst>
          </p:cNvPr>
          <p:cNvPicPr>
            <a:picLocks noChangeAspect="1"/>
          </p:cNvPicPr>
          <p:nvPr/>
        </p:nvPicPr>
        <p:blipFill>
          <a:blip r:embed="rId2"/>
          <a:stretch>
            <a:fillRect/>
          </a:stretch>
        </p:blipFill>
        <p:spPr>
          <a:xfrm>
            <a:off x="1598279" y="817508"/>
            <a:ext cx="9812511" cy="5697396"/>
          </a:xfrm>
          <a:prstGeom prst="rect">
            <a:avLst/>
          </a:prstGeom>
        </p:spPr>
      </p:pic>
    </p:spTree>
    <p:extLst>
      <p:ext uri="{BB962C8B-B14F-4D97-AF65-F5344CB8AC3E}">
        <p14:creationId xmlns:p14="http://schemas.microsoft.com/office/powerpoint/2010/main" val="612460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Issue Tracker</a:t>
            </a:r>
          </a:p>
        </p:txBody>
      </p:sp>
      <p:pic>
        <p:nvPicPr>
          <p:cNvPr id="3" name="Picture 2">
            <a:extLst>
              <a:ext uri="{FF2B5EF4-FFF2-40B4-BE49-F238E27FC236}">
                <a16:creationId xmlns:a16="http://schemas.microsoft.com/office/drawing/2014/main" id="{01DE8DF6-DDA6-429A-A48A-EE4320AE03B7}"/>
              </a:ext>
            </a:extLst>
          </p:cNvPr>
          <p:cNvPicPr>
            <a:picLocks noChangeAspect="1"/>
          </p:cNvPicPr>
          <p:nvPr/>
        </p:nvPicPr>
        <p:blipFill>
          <a:blip r:embed="rId2"/>
          <a:stretch>
            <a:fillRect/>
          </a:stretch>
        </p:blipFill>
        <p:spPr>
          <a:xfrm>
            <a:off x="701808" y="839046"/>
            <a:ext cx="10788383" cy="6018953"/>
          </a:xfrm>
          <a:prstGeom prst="rect">
            <a:avLst/>
          </a:prstGeom>
        </p:spPr>
      </p:pic>
    </p:spTree>
    <p:extLst>
      <p:ext uri="{BB962C8B-B14F-4D97-AF65-F5344CB8AC3E}">
        <p14:creationId xmlns:p14="http://schemas.microsoft.com/office/powerpoint/2010/main" val="3263110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Budget Vs Planned Work</a:t>
            </a:r>
          </a:p>
        </p:txBody>
      </p:sp>
      <p:pic>
        <p:nvPicPr>
          <p:cNvPr id="4" name="Picture 3">
            <a:extLst>
              <a:ext uri="{FF2B5EF4-FFF2-40B4-BE49-F238E27FC236}">
                <a16:creationId xmlns:a16="http://schemas.microsoft.com/office/drawing/2014/main" id="{EEE7D6FE-BAF2-4D34-AA29-C1E8798DC3D8}"/>
              </a:ext>
            </a:extLst>
          </p:cNvPr>
          <p:cNvPicPr>
            <a:picLocks noChangeAspect="1"/>
          </p:cNvPicPr>
          <p:nvPr/>
        </p:nvPicPr>
        <p:blipFill>
          <a:blip r:embed="rId2"/>
          <a:stretch>
            <a:fillRect/>
          </a:stretch>
        </p:blipFill>
        <p:spPr>
          <a:xfrm>
            <a:off x="1244814" y="736227"/>
            <a:ext cx="10327341" cy="5992485"/>
          </a:xfrm>
          <a:prstGeom prst="rect">
            <a:avLst/>
          </a:prstGeom>
        </p:spPr>
      </p:pic>
    </p:spTree>
    <p:extLst>
      <p:ext uri="{BB962C8B-B14F-4D97-AF65-F5344CB8AC3E}">
        <p14:creationId xmlns:p14="http://schemas.microsoft.com/office/powerpoint/2010/main" val="134567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6E736-54CF-4EA8-9C14-F77FB20A4E04}"/>
              </a:ext>
            </a:extLst>
          </p:cNvPr>
          <p:cNvSpPr>
            <a:spLocks noGrp="1"/>
          </p:cNvSpPr>
          <p:nvPr>
            <p:ph type="title"/>
          </p:nvPr>
        </p:nvSpPr>
        <p:spPr/>
        <p:txBody>
          <a:bodyPr>
            <a:normAutofit fontScale="90000"/>
          </a:bodyPr>
          <a:lstStyle/>
          <a:p>
            <a:r>
              <a:rPr lang="en-US" dirty="0"/>
              <a:t>Other Activities as per the Agreement</a:t>
            </a:r>
          </a:p>
        </p:txBody>
      </p:sp>
      <p:graphicFrame>
        <p:nvGraphicFramePr>
          <p:cNvPr id="5" name="Content Placeholder 4">
            <a:extLst>
              <a:ext uri="{FF2B5EF4-FFF2-40B4-BE49-F238E27FC236}">
                <a16:creationId xmlns:a16="http://schemas.microsoft.com/office/drawing/2014/main" id="{AD20F520-DAE9-4EF5-B3C1-E0DDF6AF4CCE}"/>
              </a:ext>
            </a:extLst>
          </p:cNvPr>
          <p:cNvGraphicFramePr>
            <a:graphicFrameLocks noGrp="1"/>
          </p:cNvGraphicFramePr>
          <p:nvPr>
            <p:ph idx="1"/>
            <p:extLst>
              <p:ext uri="{D42A27DB-BD31-4B8C-83A1-F6EECF244321}">
                <p14:modId xmlns:p14="http://schemas.microsoft.com/office/powerpoint/2010/main" val="2646471349"/>
              </p:ext>
            </p:extLst>
          </p:nvPr>
        </p:nvGraphicFramePr>
        <p:xfrm>
          <a:off x="453081" y="757881"/>
          <a:ext cx="11211697" cy="5760720"/>
        </p:xfrm>
        <a:graphic>
          <a:graphicData uri="http://schemas.openxmlformats.org/drawingml/2006/table">
            <a:tbl>
              <a:tblPr firstRow="1" bandRow="1">
                <a:tableStyleId>{5C22544A-7EE6-4342-B048-85BDC9FD1C3A}</a:tableStyleId>
              </a:tblPr>
              <a:tblGrid>
                <a:gridCol w="593124">
                  <a:extLst>
                    <a:ext uri="{9D8B030D-6E8A-4147-A177-3AD203B41FA5}">
                      <a16:colId xmlns:a16="http://schemas.microsoft.com/office/drawing/2014/main" val="2811460240"/>
                    </a:ext>
                  </a:extLst>
                </a:gridCol>
                <a:gridCol w="9861026">
                  <a:extLst>
                    <a:ext uri="{9D8B030D-6E8A-4147-A177-3AD203B41FA5}">
                      <a16:colId xmlns:a16="http://schemas.microsoft.com/office/drawing/2014/main" val="1190161304"/>
                    </a:ext>
                  </a:extLst>
                </a:gridCol>
                <a:gridCol w="757547">
                  <a:extLst>
                    <a:ext uri="{9D8B030D-6E8A-4147-A177-3AD203B41FA5}">
                      <a16:colId xmlns:a16="http://schemas.microsoft.com/office/drawing/2014/main" val="1671529269"/>
                    </a:ext>
                  </a:extLst>
                </a:gridCol>
              </a:tblGrid>
              <a:tr h="345989">
                <a:tc>
                  <a:txBody>
                    <a:bodyPr/>
                    <a:lstStyle/>
                    <a:p>
                      <a:pPr algn="ctr" fontAlgn="t"/>
                      <a:r>
                        <a:rPr lang="en-US" sz="1600" b="0" i="0" u="none" strike="noStrike" dirty="0">
                          <a:solidFill>
                            <a:schemeClr val="bg1"/>
                          </a:solidFill>
                          <a:effectLst/>
                          <a:latin typeface="Arial" panose="020B0604020202020204" pitchFamily="34" charset="0"/>
                          <a:cs typeface="Arial" panose="020B0604020202020204" pitchFamily="34" charset="0"/>
                        </a:rPr>
                        <a:t>#</a:t>
                      </a:r>
                    </a:p>
                  </a:txBody>
                  <a:tcPr marT="91440" marB="0"/>
                </a:tc>
                <a:tc>
                  <a:txBody>
                    <a:bodyPr/>
                    <a:lstStyle/>
                    <a:p>
                      <a:pPr algn="just" fontAlgn="t"/>
                      <a:r>
                        <a:rPr lang="en-US" sz="1600" b="0" i="0" u="none" strike="noStrike" dirty="0">
                          <a:solidFill>
                            <a:schemeClr val="bg1"/>
                          </a:solidFill>
                          <a:effectLst/>
                          <a:latin typeface="Arial" panose="020B0604020202020204" pitchFamily="34" charset="0"/>
                          <a:cs typeface="Arial" panose="020B0604020202020204" pitchFamily="34" charset="0"/>
                        </a:rPr>
                        <a:t>Other Activities</a:t>
                      </a:r>
                    </a:p>
                  </a:txBody>
                  <a:tcPr marT="91440" marB="0"/>
                </a:tc>
                <a:tc>
                  <a:txBody>
                    <a:bodyPr/>
                    <a:lstStyle/>
                    <a:p>
                      <a:pPr algn="ctr" fontAlgn="t"/>
                      <a:r>
                        <a:rPr lang="en-US" sz="1600" b="0" i="0" u="none" strike="noStrike" dirty="0">
                          <a:solidFill>
                            <a:schemeClr val="bg1"/>
                          </a:solidFill>
                          <a:effectLst/>
                          <a:latin typeface="Arial" panose="020B0604020202020204" pitchFamily="34" charset="0"/>
                          <a:cs typeface="Arial" panose="020B0604020202020204" pitchFamily="34" charset="0"/>
                        </a:rPr>
                        <a:t>Status</a:t>
                      </a:r>
                    </a:p>
                  </a:txBody>
                  <a:tcPr marT="91440" marB="0"/>
                </a:tc>
                <a:extLst>
                  <a:ext uri="{0D108BD9-81ED-4DB2-BD59-A6C34878D82A}">
                    <a16:rowId xmlns:a16="http://schemas.microsoft.com/office/drawing/2014/main" val="2380269263"/>
                  </a:ext>
                </a:extLst>
              </a:tr>
              <a:tr h="331132">
                <a:tc>
                  <a:txBody>
                    <a:bodyPr/>
                    <a:lstStyle/>
                    <a:p>
                      <a:pPr algn="ctr" fontAlgn="t"/>
                      <a:r>
                        <a:rPr lang="en-US" sz="1600" u="none" strike="noStrike">
                          <a:effectLst/>
                          <a:latin typeface="Arial" panose="020B0604020202020204" pitchFamily="34" charset="0"/>
                          <a:cs typeface="Arial" panose="020B0604020202020204" pitchFamily="34" charset="0"/>
                        </a:rPr>
                        <a:t>1</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dirty="0">
                          <a:effectLst/>
                          <a:latin typeface="Arial" panose="020B0604020202020204" pitchFamily="34" charset="0"/>
                          <a:cs typeface="Arial" panose="020B0604020202020204" pitchFamily="34" charset="0"/>
                        </a:rPr>
                        <a:t>Gap Analysis by review of existing facility/systems, which includes Processes, Systems, Tools and People.</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3887800156"/>
                  </a:ext>
                </a:extLst>
              </a:tr>
              <a:tr h="291538">
                <a:tc>
                  <a:txBody>
                    <a:bodyPr/>
                    <a:lstStyle/>
                    <a:p>
                      <a:pPr algn="ctr" fontAlgn="t"/>
                      <a:r>
                        <a:rPr lang="en-US" sz="1600" u="none" strike="noStrike">
                          <a:effectLst/>
                          <a:latin typeface="Arial" panose="020B0604020202020204" pitchFamily="34" charset="0"/>
                          <a:cs typeface="Arial" panose="020B0604020202020204" pitchFamily="34" charset="0"/>
                        </a:rPr>
                        <a:t>2</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dirty="0">
                          <a:effectLst/>
                          <a:latin typeface="Arial" panose="020B0604020202020204" pitchFamily="34" charset="0"/>
                          <a:cs typeface="Arial" panose="020B0604020202020204" pitchFamily="34" charset="0"/>
                        </a:rPr>
                        <a:t>Planning (estimation, scheduling, budgeting, baseline, who does what and when and how)</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321449173"/>
                  </a:ext>
                </a:extLst>
              </a:tr>
              <a:tr h="331132">
                <a:tc>
                  <a:txBody>
                    <a:bodyPr/>
                    <a:lstStyle/>
                    <a:p>
                      <a:pPr algn="ctr" fontAlgn="t"/>
                      <a:r>
                        <a:rPr lang="en-US" sz="1600" u="none" strike="noStrike">
                          <a:effectLst/>
                          <a:latin typeface="Arial" panose="020B0604020202020204" pitchFamily="34" charset="0"/>
                          <a:cs typeface="Arial" panose="020B0604020202020204" pitchFamily="34" charset="0"/>
                        </a:rPr>
                        <a:t>3</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dirty="0">
                          <a:effectLst/>
                          <a:latin typeface="Arial" panose="020B0604020202020204" pitchFamily="34" charset="0"/>
                          <a:cs typeface="Arial" panose="020B0604020202020204" pitchFamily="34" charset="0"/>
                        </a:rPr>
                        <a:t>Decide PMO head, Project Managers, Project Management Team members from various departments (TEAM)</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3126057016"/>
                  </a:ext>
                </a:extLst>
              </a:tr>
              <a:tr h="331132">
                <a:tc>
                  <a:txBody>
                    <a:bodyPr/>
                    <a:lstStyle/>
                    <a:p>
                      <a:pPr algn="ctr" fontAlgn="t"/>
                      <a:r>
                        <a:rPr lang="en-US" sz="1600" u="none" strike="noStrike">
                          <a:effectLst/>
                          <a:latin typeface="Arial" panose="020B0604020202020204" pitchFamily="34" charset="0"/>
                          <a:cs typeface="Arial" panose="020B0604020202020204" pitchFamily="34" charset="0"/>
                        </a:rPr>
                        <a:t>4</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a:effectLst/>
                          <a:latin typeface="Arial" panose="020B0604020202020204" pitchFamily="34" charset="0"/>
                          <a:cs typeface="Arial" panose="020B0604020202020204" pitchFamily="34" charset="0"/>
                        </a:rPr>
                        <a:t>Conduct workshops (3 days) on fundamental of project management.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u="none" strike="noStrike" dirty="0">
                          <a:effectLst/>
                          <a:latin typeface="Arial" panose="020B0604020202020204" pitchFamily="34" charset="0"/>
                          <a:cs typeface="Arial" panose="020B0604020202020204" pitchFamily="34" charset="0"/>
                        </a:rPr>
                        <a:t>FI</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3534668942"/>
                  </a:ext>
                </a:extLst>
              </a:tr>
              <a:tr h="331132">
                <a:tc>
                  <a:txBody>
                    <a:bodyPr/>
                    <a:lstStyle/>
                    <a:p>
                      <a:pPr algn="ctr" fontAlgn="t"/>
                      <a:r>
                        <a:rPr lang="en-US" sz="1600" u="none" strike="noStrike">
                          <a:effectLst/>
                          <a:latin typeface="Arial" panose="020B0604020202020204" pitchFamily="34" charset="0"/>
                          <a:cs typeface="Arial" panose="020B0604020202020204" pitchFamily="34" charset="0"/>
                        </a:rPr>
                        <a:t>5</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dirty="0">
                          <a:effectLst/>
                          <a:latin typeface="Arial" panose="020B0604020202020204" pitchFamily="34" charset="0"/>
                          <a:cs typeface="Arial" panose="020B0604020202020204" pitchFamily="34" charset="0"/>
                        </a:rPr>
                        <a:t>Conduct workshops (3 days) on MS-EPM enterprise project management &amp; MSP (Microsoft Project) tools. </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u="none" strike="noStrike" dirty="0">
                          <a:effectLst/>
                          <a:latin typeface="Arial" panose="020B0604020202020204" pitchFamily="34" charset="0"/>
                          <a:cs typeface="Arial" panose="020B0604020202020204" pitchFamily="34" charset="0"/>
                        </a:rPr>
                        <a:t>FI</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2633181198"/>
                  </a:ext>
                </a:extLst>
              </a:tr>
              <a:tr h="331132">
                <a:tc>
                  <a:txBody>
                    <a:bodyPr/>
                    <a:lstStyle/>
                    <a:p>
                      <a:pPr algn="ctr" fontAlgn="t"/>
                      <a:r>
                        <a:rPr lang="en-US" sz="1600" u="none" strike="noStrike">
                          <a:effectLst/>
                          <a:latin typeface="Arial" panose="020B0604020202020204" pitchFamily="34" charset="0"/>
                          <a:cs typeface="Arial" panose="020B0604020202020204" pitchFamily="34" charset="0"/>
                        </a:rPr>
                        <a:t>6</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a:effectLst/>
                          <a:latin typeface="Arial" panose="020B0604020202020204" pitchFamily="34" charset="0"/>
                          <a:cs typeface="Arial" panose="020B0604020202020204" pitchFamily="34" charset="0"/>
                        </a:rPr>
                        <a:t>Refine roles, responsibilities &amp; accountabilities of all.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3903305631"/>
                  </a:ext>
                </a:extLst>
              </a:tr>
              <a:tr h="331132">
                <a:tc>
                  <a:txBody>
                    <a:bodyPr/>
                    <a:lstStyle/>
                    <a:p>
                      <a:pPr algn="ctr" fontAlgn="t"/>
                      <a:r>
                        <a:rPr lang="en-US" sz="1600" u="none" strike="noStrike">
                          <a:effectLst/>
                          <a:latin typeface="Arial" panose="020B0604020202020204" pitchFamily="34" charset="0"/>
                          <a:cs typeface="Arial" panose="020B0604020202020204" pitchFamily="34" charset="0"/>
                        </a:rPr>
                        <a:t>7</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dirty="0">
                          <a:effectLst/>
                          <a:latin typeface="Arial" panose="020B0604020202020204" pitchFamily="34" charset="0"/>
                          <a:cs typeface="Arial" panose="020B0604020202020204" pitchFamily="34" charset="0"/>
                        </a:rPr>
                        <a:t>Train all PMO team sit with each project manager &amp; PMT and understand what they understood, what they are doing and what they are supposed to do.</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46170988"/>
                  </a:ext>
                </a:extLst>
              </a:tr>
              <a:tr h="331132">
                <a:tc>
                  <a:txBody>
                    <a:bodyPr/>
                    <a:lstStyle/>
                    <a:p>
                      <a:pPr algn="ctr" fontAlgn="t"/>
                      <a:r>
                        <a:rPr lang="en-US" sz="1600" u="none" strike="noStrike">
                          <a:effectLst/>
                          <a:latin typeface="Arial" panose="020B0604020202020204" pitchFamily="34" charset="0"/>
                          <a:cs typeface="Arial" panose="020B0604020202020204" pitchFamily="34" charset="0"/>
                        </a:rPr>
                        <a:t>8</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a:effectLst/>
                          <a:latin typeface="Arial" panose="020B0604020202020204" pitchFamily="34" charset="0"/>
                          <a:cs typeface="Arial" panose="020B0604020202020204" pitchFamily="34" charset="0"/>
                        </a:rPr>
                        <a:t>Install MS / EPM tools.  Recommend for apt tool for TEAM requirement and train the people.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726020325"/>
                  </a:ext>
                </a:extLst>
              </a:tr>
              <a:tr h="331132">
                <a:tc>
                  <a:txBody>
                    <a:bodyPr/>
                    <a:lstStyle/>
                    <a:p>
                      <a:pPr algn="ctr" fontAlgn="t"/>
                      <a:r>
                        <a:rPr lang="en-US" sz="1600" u="none" strike="noStrike">
                          <a:effectLst/>
                          <a:latin typeface="Arial" panose="020B0604020202020204" pitchFamily="34" charset="0"/>
                          <a:cs typeface="Arial" panose="020B0604020202020204" pitchFamily="34" charset="0"/>
                        </a:rPr>
                        <a:t>9</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a:effectLst/>
                          <a:latin typeface="Arial" panose="020B0604020202020204" pitchFamily="34" charset="0"/>
                          <a:cs typeface="Arial" panose="020B0604020202020204" pitchFamily="34" charset="0"/>
                        </a:rPr>
                        <a:t>To start with, select 20-30 critical projects and distribute those among existing project managers.</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u="none" strike="noStrike" dirty="0">
                          <a:effectLst/>
                          <a:latin typeface="Arial" panose="020B0604020202020204" pitchFamily="34" charset="0"/>
                          <a:cs typeface="Arial" panose="020B0604020202020204" pitchFamily="34" charset="0"/>
                        </a:rPr>
                        <a:t>FI</a:t>
                      </a:r>
                      <a:r>
                        <a:rPr lang="en-US" sz="1600" u="none" strike="noStrike" baseline="30000" dirty="0">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2512444198"/>
                  </a:ext>
                </a:extLst>
              </a:tr>
              <a:tr h="331132">
                <a:tc>
                  <a:txBody>
                    <a:bodyPr/>
                    <a:lstStyle/>
                    <a:p>
                      <a:pPr algn="ctr" fontAlgn="t"/>
                      <a:r>
                        <a:rPr lang="en-US" sz="1600" u="none" strike="noStrike" dirty="0">
                          <a:effectLst/>
                          <a:latin typeface="Arial" panose="020B0604020202020204" pitchFamily="34" charset="0"/>
                          <a:cs typeface="Arial" panose="020B0604020202020204" pitchFamily="34" charset="0"/>
                        </a:rPr>
                        <a:t>10</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a:effectLst/>
                          <a:latin typeface="Arial" panose="020B0604020202020204" pitchFamily="34" charset="0"/>
                          <a:cs typeface="Arial" panose="020B0604020202020204" pitchFamily="34" charset="0"/>
                        </a:rPr>
                        <a:t>Oversee the plans prepared by Project Managers for these projects and help upload in EPM.</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4243444643"/>
                  </a:ext>
                </a:extLst>
              </a:tr>
              <a:tr h="331132">
                <a:tc>
                  <a:txBody>
                    <a:bodyPr/>
                    <a:lstStyle/>
                    <a:p>
                      <a:pPr algn="ctr" fontAlgn="t"/>
                      <a:r>
                        <a:rPr lang="en-US" sz="1600" u="none" strike="noStrike">
                          <a:effectLst/>
                          <a:latin typeface="Arial" panose="020B0604020202020204" pitchFamily="34" charset="0"/>
                          <a:cs typeface="Arial" panose="020B0604020202020204" pitchFamily="34" charset="0"/>
                        </a:rPr>
                        <a:t>11</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dirty="0">
                          <a:effectLst/>
                          <a:latin typeface="Arial" panose="020B0604020202020204" pitchFamily="34" charset="0"/>
                          <a:cs typeface="Arial" panose="020B0604020202020204" pitchFamily="34" charset="0"/>
                        </a:rPr>
                        <a:t>To ensure PM &amp; PMT start using the tool on regular basis. </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1992568845"/>
                  </a:ext>
                </a:extLst>
              </a:tr>
              <a:tr h="331132">
                <a:tc>
                  <a:txBody>
                    <a:bodyPr/>
                    <a:lstStyle/>
                    <a:p>
                      <a:pPr algn="ctr" fontAlgn="t"/>
                      <a:r>
                        <a:rPr lang="en-US" sz="1600" u="none" strike="noStrike">
                          <a:effectLst/>
                          <a:latin typeface="Arial" panose="020B0604020202020204" pitchFamily="34" charset="0"/>
                          <a:cs typeface="Arial" panose="020B0604020202020204" pitchFamily="34" charset="0"/>
                        </a:rPr>
                        <a:t>12</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a:effectLst/>
                          <a:latin typeface="Arial" panose="020B0604020202020204" pitchFamily="34" charset="0"/>
                          <a:cs typeface="Arial" panose="020B0604020202020204" pitchFamily="34" charset="0"/>
                        </a:rPr>
                        <a:t>Design Project Management Dashboard for Senior Management.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548070482"/>
                  </a:ext>
                </a:extLst>
              </a:tr>
              <a:tr h="331132">
                <a:tc>
                  <a:txBody>
                    <a:bodyPr/>
                    <a:lstStyle/>
                    <a:p>
                      <a:pPr algn="ctr" fontAlgn="t"/>
                      <a:r>
                        <a:rPr lang="en-US" sz="1600" u="none" strike="noStrike">
                          <a:effectLst/>
                          <a:latin typeface="Arial" panose="020B0604020202020204" pitchFamily="34" charset="0"/>
                          <a:cs typeface="Arial" panose="020B0604020202020204" pitchFamily="34" charset="0"/>
                        </a:rPr>
                        <a:t>13</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a:effectLst/>
                          <a:latin typeface="Arial" panose="020B0604020202020204" pitchFamily="34" charset="0"/>
                          <a:cs typeface="Arial" panose="020B0604020202020204" pitchFamily="34" charset="0"/>
                        </a:rPr>
                        <a:t>Project Management Process Design. </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1225782712"/>
                  </a:ext>
                </a:extLst>
              </a:tr>
              <a:tr h="331132">
                <a:tc>
                  <a:txBody>
                    <a:bodyPr/>
                    <a:lstStyle/>
                    <a:p>
                      <a:pPr algn="ctr" fontAlgn="t"/>
                      <a:r>
                        <a:rPr lang="en-US" sz="1600" u="none" strike="noStrike" dirty="0">
                          <a:effectLst/>
                          <a:latin typeface="Arial" panose="020B0604020202020204" pitchFamily="34" charset="0"/>
                          <a:cs typeface="Arial" panose="020B0604020202020204" pitchFamily="34" charset="0"/>
                        </a:rPr>
                        <a:t>14</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dirty="0">
                          <a:effectLst/>
                          <a:latin typeface="Arial" panose="020B0604020202020204" pitchFamily="34" charset="0"/>
                          <a:cs typeface="Arial" panose="020B0604020202020204" pitchFamily="34" charset="0"/>
                        </a:rPr>
                        <a:t>Implement the processes in the tool.</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1081559852"/>
                  </a:ext>
                </a:extLst>
              </a:tr>
            </a:tbl>
          </a:graphicData>
        </a:graphic>
      </p:graphicFrame>
    </p:spTree>
    <p:extLst>
      <p:ext uri="{BB962C8B-B14F-4D97-AF65-F5344CB8AC3E}">
        <p14:creationId xmlns:p14="http://schemas.microsoft.com/office/powerpoint/2010/main" val="24769571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S Curve</a:t>
            </a:r>
          </a:p>
        </p:txBody>
      </p:sp>
      <p:pic>
        <p:nvPicPr>
          <p:cNvPr id="3" name="Picture 2">
            <a:extLst>
              <a:ext uri="{FF2B5EF4-FFF2-40B4-BE49-F238E27FC236}">
                <a16:creationId xmlns:a16="http://schemas.microsoft.com/office/drawing/2014/main" id="{EF7B66C9-3ECB-4C43-9BDE-4BD26C23D34A}"/>
              </a:ext>
            </a:extLst>
          </p:cNvPr>
          <p:cNvPicPr>
            <a:picLocks noChangeAspect="1"/>
          </p:cNvPicPr>
          <p:nvPr/>
        </p:nvPicPr>
        <p:blipFill>
          <a:blip r:embed="rId2"/>
          <a:stretch>
            <a:fillRect/>
          </a:stretch>
        </p:blipFill>
        <p:spPr>
          <a:xfrm>
            <a:off x="1192037" y="734714"/>
            <a:ext cx="10226435" cy="5789030"/>
          </a:xfrm>
          <a:prstGeom prst="rect">
            <a:avLst/>
          </a:prstGeom>
        </p:spPr>
      </p:pic>
    </p:spTree>
    <p:extLst>
      <p:ext uri="{BB962C8B-B14F-4D97-AF65-F5344CB8AC3E}">
        <p14:creationId xmlns:p14="http://schemas.microsoft.com/office/powerpoint/2010/main" val="327929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Milestone Report</a:t>
            </a:r>
          </a:p>
        </p:txBody>
      </p:sp>
      <p:pic>
        <p:nvPicPr>
          <p:cNvPr id="3" name="Picture 2">
            <a:extLst>
              <a:ext uri="{FF2B5EF4-FFF2-40B4-BE49-F238E27FC236}">
                <a16:creationId xmlns:a16="http://schemas.microsoft.com/office/drawing/2014/main" id="{67D07610-72A8-4F33-A365-F833A98C39AF}"/>
              </a:ext>
            </a:extLst>
          </p:cNvPr>
          <p:cNvPicPr>
            <a:picLocks noChangeAspect="1"/>
          </p:cNvPicPr>
          <p:nvPr/>
        </p:nvPicPr>
        <p:blipFill>
          <a:blip r:embed="rId2"/>
          <a:stretch>
            <a:fillRect/>
          </a:stretch>
        </p:blipFill>
        <p:spPr>
          <a:xfrm>
            <a:off x="1006609" y="567179"/>
            <a:ext cx="10588598" cy="6094878"/>
          </a:xfrm>
          <a:prstGeom prst="rect">
            <a:avLst/>
          </a:prstGeom>
        </p:spPr>
      </p:pic>
    </p:spTree>
    <p:extLst>
      <p:ext uri="{BB962C8B-B14F-4D97-AF65-F5344CB8AC3E}">
        <p14:creationId xmlns:p14="http://schemas.microsoft.com/office/powerpoint/2010/main" val="2878122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Critical Work</a:t>
            </a:r>
          </a:p>
        </p:txBody>
      </p:sp>
      <p:pic>
        <p:nvPicPr>
          <p:cNvPr id="3" name="Picture 2">
            <a:extLst>
              <a:ext uri="{FF2B5EF4-FFF2-40B4-BE49-F238E27FC236}">
                <a16:creationId xmlns:a16="http://schemas.microsoft.com/office/drawing/2014/main" id="{A0F0E470-4B1F-4E6A-86A8-7C5C558FFDD4}"/>
              </a:ext>
            </a:extLst>
          </p:cNvPr>
          <p:cNvPicPr>
            <a:picLocks noChangeAspect="1"/>
          </p:cNvPicPr>
          <p:nvPr/>
        </p:nvPicPr>
        <p:blipFill>
          <a:blip r:embed="rId2"/>
          <a:stretch>
            <a:fillRect/>
          </a:stretch>
        </p:blipFill>
        <p:spPr>
          <a:xfrm>
            <a:off x="1375442" y="669470"/>
            <a:ext cx="10395740" cy="6077112"/>
          </a:xfrm>
          <a:prstGeom prst="rect">
            <a:avLst/>
          </a:prstGeom>
        </p:spPr>
      </p:pic>
    </p:spTree>
    <p:extLst>
      <p:ext uri="{BB962C8B-B14F-4D97-AF65-F5344CB8AC3E}">
        <p14:creationId xmlns:p14="http://schemas.microsoft.com/office/powerpoint/2010/main" val="927626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Commitment Tracker</a:t>
            </a:r>
          </a:p>
        </p:txBody>
      </p:sp>
      <p:pic>
        <p:nvPicPr>
          <p:cNvPr id="3" name="Picture 2">
            <a:extLst>
              <a:ext uri="{FF2B5EF4-FFF2-40B4-BE49-F238E27FC236}">
                <a16:creationId xmlns:a16="http://schemas.microsoft.com/office/drawing/2014/main" id="{2BB7D6CD-9BDD-45C7-A809-0C6260F23D7E}"/>
              </a:ext>
            </a:extLst>
          </p:cNvPr>
          <p:cNvPicPr>
            <a:picLocks noChangeAspect="1"/>
          </p:cNvPicPr>
          <p:nvPr/>
        </p:nvPicPr>
        <p:blipFill>
          <a:blip r:embed="rId2"/>
          <a:stretch>
            <a:fillRect/>
          </a:stretch>
        </p:blipFill>
        <p:spPr>
          <a:xfrm>
            <a:off x="1544491" y="791455"/>
            <a:ext cx="9911890" cy="6066544"/>
          </a:xfrm>
          <a:prstGeom prst="rect">
            <a:avLst/>
          </a:prstGeom>
        </p:spPr>
      </p:pic>
    </p:spTree>
    <p:extLst>
      <p:ext uri="{BB962C8B-B14F-4D97-AF65-F5344CB8AC3E}">
        <p14:creationId xmlns:p14="http://schemas.microsoft.com/office/powerpoint/2010/main" val="2703416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Material Tracking Project Wise (All Material)</a:t>
            </a:r>
          </a:p>
        </p:txBody>
      </p:sp>
      <p:pic>
        <p:nvPicPr>
          <p:cNvPr id="3" name="Picture 2">
            <a:extLst>
              <a:ext uri="{FF2B5EF4-FFF2-40B4-BE49-F238E27FC236}">
                <a16:creationId xmlns:a16="http://schemas.microsoft.com/office/drawing/2014/main" id="{74B1BB23-50D7-4CC4-ACF8-D868EC17B62E}"/>
              </a:ext>
            </a:extLst>
          </p:cNvPr>
          <p:cNvPicPr>
            <a:picLocks noChangeAspect="1"/>
          </p:cNvPicPr>
          <p:nvPr/>
        </p:nvPicPr>
        <p:blipFill>
          <a:blip r:embed="rId2"/>
          <a:stretch>
            <a:fillRect/>
          </a:stretch>
        </p:blipFill>
        <p:spPr>
          <a:xfrm>
            <a:off x="2164527" y="1178702"/>
            <a:ext cx="7862945" cy="4500595"/>
          </a:xfrm>
          <a:prstGeom prst="rect">
            <a:avLst/>
          </a:prstGeom>
        </p:spPr>
      </p:pic>
    </p:spTree>
    <p:extLst>
      <p:ext uri="{BB962C8B-B14F-4D97-AF65-F5344CB8AC3E}">
        <p14:creationId xmlns:p14="http://schemas.microsoft.com/office/powerpoint/2010/main" val="3268079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Material Tracking (Material Wise- All Projects)</a:t>
            </a:r>
          </a:p>
        </p:txBody>
      </p:sp>
      <p:pic>
        <p:nvPicPr>
          <p:cNvPr id="3" name="Picture 2">
            <a:extLst>
              <a:ext uri="{FF2B5EF4-FFF2-40B4-BE49-F238E27FC236}">
                <a16:creationId xmlns:a16="http://schemas.microsoft.com/office/drawing/2014/main" id="{56CA5D51-6825-4566-9F56-E810350545AC}"/>
              </a:ext>
            </a:extLst>
          </p:cNvPr>
          <p:cNvPicPr>
            <a:picLocks noChangeAspect="1"/>
          </p:cNvPicPr>
          <p:nvPr/>
        </p:nvPicPr>
        <p:blipFill>
          <a:blip r:embed="rId2"/>
          <a:stretch>
            <a:fillRect/>
          </a:stretch>
        </p:blipFill>
        <p:spPr>
          <a:xfrm>
            <a:off x="1014292" y="634784"/>
            <a:ext cx="10685899" cy="6164693"/>
          </a:xfrm>
          <a:prstGeom prst="rect">
            <a:avLst/>
          </a:prstGeom>
        </p:spPr>
      </p:pic>
    </p:spTree>
    <p:extLst>
      <p:ext uri="{BB962C8B-B14F-4D97-AF65-F5344CB8AC3E}">
        <p14:creationId xmlns:p14="http://schemas.microsoft.com/office/powerpoint/2010/main" val="85502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Project Plan </a:t>
            </a:r>
            <a:r>
              <a:rPr lang="en-US" dirty="0" err="1"/>
              <a:t>Updation</a:t>
            </a:r>
            <a:r>
              <a:rPr lang="en-US" dirty="0"/>
              <a:t> Report</a:t>
            </a:r>
          </a:p>
        </p:txBody>
      </p:sp>
      <p:pic>
        <p:nvPicPr>
          <p:cNvPr id="4" name="Picture 3">
            <a:extLst>
              <a:ext uri="{FF2B5EF4-FFF2-40B4-BE49-F238E27FC236}">
                <a16:creationId xmlns:a16="http://schemas.microsoft.com/office/drawing/2014/main" id="{597377D1-F048-478B-90DD-A33ECE29653A}"/>
              </a:ext>
            </a:extLst>
          </p:cNvPr>
          <p:cNvPicPr>
            <a:picLocks noChangeAspect="1"/>
          </p:cNvPicPr>
          <p:nvPr/>
        </p:nvPicPr>
        <p:blipFill>
          <a:blip r:embed="rId2"/>
          <a:stretch>
            <a:fillRect/>
          </a:stretch>
        </p:blipFill>
        <p:spPr>
          <a:xfrm>
            <a:off x="637774" y="628651"/>
            <a:ext cx="11034273" cy="5984923"/>
          </a:xfrm>
          <a:prstGeom prst="rect">
            <a:avLst/>
          </a:prstGeom>
        </p:spPr>
      </p:pic>
    </p:spTree>
    <p:extLst>
      <p:ext uri="{BB962C8B-B14F-4D97-AF65-F5344CB8AC3E}">
        <p14:creationId xmlns:p14="http://schemas.microsoft.com/office/powerpoint/2010/main" val="3546504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Department-wise Work Weekly Work</a:t>
            </a:r>
          </a:p>
        </p:txBody>
      </p:sp>
      <p:pic>
        <p:nvPicPr>
          <p:cNvPr id="3" name="Picture 2">
            <a:extLst>
              <a:ext uri="{FF2B5EF4-FFF2-40B4-BE49-F238E27FC236}">
                <a16:creationId xmlns:a16="http://schemas.microsoft.com/office/drawing/2014/main" id="{8B1815B7-7CF3-4ACD-8A43-AB9772DE0525}"/>
              </a:ext>
            </a:extLst>
          </p:cNvPr>
          <p:cNvPicPr>
            <a:picLocks noChangeAspect="1"/>
          </p:cNvPicPr>
          <p:nvPr/>
        </p:nvPicPr>
        <p:blipFill>
          <a:blip r:embed="rId2"/>
          <a:stretch>
            <a:fillRect/>
          </a:stretch>
        </p:blipFill>
        <p:spPr>
          <a:xfrm>
            <a:off x="1498387" y="781802"/>
            <a:ext cx="10043031" cy="5782541"/>
          </a:xfrm>
          <a:prstGeom prst="rect">
            <a:avLst/>
          </a:prstGeom>
        </p:spPr>
      </p:pic>
    </p:spTree>
    <p:extLst>
      <p:ext uri="{BB962C8B-B14F-4D97-AF65-F5344CB8AC3E}">
        <p14:creationId xmlns:p14="http://schemas.microsoft.com/office/powerpoint/2010/main" val="2713766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Production Department Weekly Work </a:t>
            </a:r>
          </a:p>
        </p:txBody>
      </p:sp>
      <p:pic>
        <p:nvPicPr>
          <p:cNvPr id="3" name="Picture 2">
            <a:extLst>
              <a:ext uri="{FF2B5EF4-FFF2-40B4-BE49-F238E27FC236}">
                <a16:creationId xmlns:a16="http://schemas.microsoft.com/office/drawing/2014/main" id="{205B0CF7-61CF-4365-8DC0-7E468DD65187}"/>
              </a:ext>
            </a:extLst>
          </p:cNvPr>
          <p:cNvPicPr>
            <a:picLocks noChangeAspect="1"/>
          </p:cNvPicPr>
          <p:nvPr/>
        </p:nvPicPr>
        <p:blipFill>
          <a:blip r:embed="rId2"/>
          <a:stretch>
            <a:fillRect/>
          </a:stretch>
        </p:blipFill>
        <p:spPr>
          <a:xfrm>
            <a:off x="1406177" y="762410"/>
            <a:ext cx="10200225" cy="5799755"/>
          </a:xfrm>
          <a:prstGeom prst="rect">
            <a:avLst/>
          </a:prstGeom>
        </p:spPr>
      </p:pic>
    </p:spTree>
    <p:extLst>
      <p:ext uri="{BB962C8B-B14F-4D97-AF65-F5344CB8AC3E}">
        <p14:creationId xmlns:p14="http://schemas.microsoft.com/office/powerpoint/2010/main" val="2002311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423C-735E-4C67-9FAA-FC02857348C5}"/>
              </a:ext>
            </a:extLst>
          </p:cNvPr>
          <p:cNvSpPr>
            <a:spLocks noGrp="1"/>
          </p:cNvSpPr>
          <p:nvPr>
            <p:ph type="title"/>
          </p:nvPr>
        </p:nvSpPr>
        <p:spPr/>
        <p:txBody>
          <a:bodyPr>
            <a:normAutofit fontScale="90000"/>
          </a:bodyPr>
          <a:lstStyle/>
          <a:p>
            <a:r>
              <a:rPr lang="en-US" dirty="0"/>
              <a:t>Non Production Weekly Work</a:t>
            </a:r>
          </a:p>
        </p:txBody>
      </p:sp>
      <p:pic>
        <p:nvPicPr>
          <p:cNvPr id="3" name="Picture 2">
            <a:extLst>
              <a:ext uri="{FF2B5EF4-FFF2-40B4-BE49-F238E27FC236}">
                <a16:creationId xmlns:a16="http://schemas.microsoft.com/office/drawing/2014/main" id="{F4AF237B-24D8-46E2-83C1-F2E6AC6EC7B5}"/>
              </a:ext>
            </a:extLst>
          </p:cNvPr>
          <p:cNvPicPr>
            <a:picLocks noChangeAspect="1"/>
          </p:cNvPicPr>
          <p:nvPr/>
        </p:nvPicPr>
        <p:blipFill>
          <a:blip r:embed="rId2"/>
          <a:stretch>
            <a:fillRect/>
          </a:stretch>
        </p:blipFill>
        <p:spPr>
          <a:xfrm>
            <a:off x="1283234" y="640435"/>
            <a:ext cx="10565083" cy="6121515"/>
          </a:xfrm>
          <a:prstGeom prst="rect">
            <a:avLst/>
          </a:prstGeom>
        </p:spPr>
      </p:pic>
    </p:spTree>
    <p:extLst>
      <p:ext uri="{BB962C8B-B14F-4D97-AF65-F5344CB8AC3E}">
        <p14:creationId xmlns:p14="http://schemas.microsoft.com/office/powerpoint/2010/main" val="1874070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4DE6-67C1-47D3-8BCC-002809FF0C7B}"/>
              </a:ext>
            </a:extLst>
          </p:cNvPr>
          <p:cNvSpPr>
            <a:spLocks noGrp="1"/>
          </p:cNvSpPr>
          <p:nvPr>
            <p:ph type="title"/>
          </p:nvPr>
        </p:nvSpPr>
        <p:spPr/>
        <p:txBody>
          <a:bodyPr>
            <a:normAutofit fontScale="90000"/>
          </a:bodyPr>
          <a:lstStyle/>
          <a:p>
            <a:r>
              <a:rPr lang="en-US" dirty="0"/>
              <a:t>Key Deliverables as per the Agreement</a:t>
            </a:r>
          </a:p>
        </p:txBody>
      </p:sp>
      <p:graphicFrame>
        <p:nvGraphicFramePr>
          <p:cNvPr id="4" name="Content Placeholder 3">
            <a:extLst>
              <a:ext uri="{FF2B5EF4-FFF2-40B4-BE49-F238E27FC236}">
                <a16:creationId xmlns:a16="http://schemas.microsoft.com/office/drawing/2014/main" id="{5ACE8A86-7A17-45C6-93AF-74FD845D98D1}"/>
              </a:ext>
            </a:extLst>
          </p:cNvPr>
          <p:cNvGraphicFramePr>
            <a:graphicFrameLocks noGrp="1"/>
          </p:cNvGraphicFramePr>
          <p:nvPr>
            <p:ph idx="1"/>
            <p:extLst>
              <p:ext uri="{D42A27DB-BD31-4B8C-83A1-F6EECF244321}">
                <p14:modId xmlns:p14="http://schemas.microsoft.com/office/powerpoint/2010/main" val="1912402511"/>
              </p:ext>
            </p:extLst>
          </p:nvPr>
        </p:nvGraphicFramePr>
        <p:xfrm>
          <a:off x="778476" y="848497"/>
          <a:ext cx="10635048" cy="4338841"/>
        </p:xfrm>
        <a:graphic>
          <a:graphicData uri="http://schemas.openxmlformats.org/drawingml/2006/table">
            <a:tbl>
              <a:tblPr firstRow="1" bandRow="1">
                <a:tableStyleId>{5C22544A-7EE6-4342-B048-85BDC9FD1C3A}</a:tableStyleId>
              </a:tblPr>
              <a:tblGrid>
                <a:gridCol w="502508">
                  <a:extLst>
                    <a:ext uri="{9D8B030D-6E8A-4147-A177-3AD203B41FA5}">
                      <a16:colId xmlns:a16="http://schemas.microsoft.com/office/drawing/2014/main" val="4266846724"/>
                    </a:ext>
                  </a:extLst>
                </a:gridCol>
                <a:gridCol w="8923388">
                  <a:extLst>
                    <a:ext uri="{9D8B030D-6E8A-4147-A177-3AD203B41FA5}">
                      <a16:colId xmlns:a16="http://schemas.microsoft.com/office/drawing/2014/main" val="1001831970"/>
                    </a:ext>
                  </a:extLst>
                </a:gridCol>
                <a:gridCol w="1209152">
                  <a:extLst>
                    <a:ext uri="{9D8B030D-6E8A-4147-A177-3AD203B41FA5}">
                      <a16:colId xmlns:a16="http://schemas.microsoft.com/office/drawing/2014/main" val="749807265"/>
                    </a:ext>
                  </a:extLst>
                </a:gridCol>
              </a:tblGrid>
              <a:tr h="362465">
                <a:tc>
                  <a:txBody>
                    <a:bodyPr/>
                    <a:lstStyle/>
                    <a:p>
                      <a:pPr algn="ctr" fontAlgn="t"/>
                      <a:r>
                        <a:rPr lang="en-US" sz="1600" b="0" i="0" u="none" strike="noStrike" dirty="0">
                          <a:solidFill>
                            <a:schemeClr val="bg1"/>
                          </a:solidFill>
                          <a:effectLst/>
                          <a:latin typeface="Arial" panose="020B0604020202020204" pitchFamily="34" charset="0"/>
                          <a:cs typeface="Arial" panose="020B0604020202020204" pitchFamily="34" charset="0"/>
                        </a:rPr>
                        <a:t>#</a:t>
                      </a:r>
                    </a:p>
                  </a:txBody>
                  <a:tcPr marT="91440" marB="0"/>
                </a:tc>
                <a:tc>
                  <a:txBody>
                    <a:bodyPr/>
                    <a:lstStyle/>
                    <a:p>
                      <a:pPr algn="just" fontAlgn="t"/>
                      <a:r>
                        <a:rPr lang="en-US" sz="1600" b="0" i="0" u="none" strike="noStrike" dirty="0">
                          <a:solidFill>
                            <a:schemeClr val="bg1"/>
                          </a:solidFill>
                          <a:effectLst/>
                          <a:latin typeface="Arial" panose="020B0604020202020204" pitchFamily="34" charset="0"/>
                          <a:cs typeface="Arial" panose="020B0604020202020204" pitchFamily="34" charset="0"/>
                        </a:rPr>
                        <a:t>Key Deliverables</a:t>
                      </a:r>
                    </a:p>
                  </a:txBody>
                  <a:tcPr marT="91440" marB="0"/>
                </a:tc>
                <a:tc>
                  <a:txBody>
                    <a:bodyPr/>
                    <a:lstStyle/>
                    <a:p>
                      <a:pPr algn="ctr" fontAlgn="t"/>
                      <a:r>
                        <a:rPr lang="en-US" sz="1600" b="0" i="0" u="none" strike="noStrike" dirty="0">
                          <a:solidFill>
                            <a:schemeClr val="bg1"/>
                          </a:solidFill>
                          <a:effectLst/>
                          <a:latin typeface="Arial" panose="020B0604020202020204" pitchFamily="34" charset="0"/>
                          <a:cs typeface="Arial" panose="020B0604020202020204" pitchFamily="34" charset="0"/>
                        </a:rPr>
                        <a:t>Status</a:t>
                      </a:r>
                    </a:p>
                  </a:txBody>
                  <a:tcPr marT="91440" marB="0"/>
                </a:tc>
                <a:extLst>
                  <a:ext uri="{0D108BD9-81ED-4DB2-BD59-A6C34878D82A}">
                    <a16:rowId xmlns:a16="http://schemas.microsoft.com/office/drawing/2014/main" val="2807589541"/>
                  </a:ext>
                </a:extLst>
              </a:tr>
              <a:tr h="582614">
                <a:tc>
                  <a:txBody>
                    <a:bodyPr/>
                    <a:lstStyle/>
                    <a:p>
                      <a:pPr algn="ctr" fontAlgn="t"/>
                      <a:r>
                        <a:rPr lang="en-US" sz="1600" u="none" strike="noStrike" dirty="0">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dirty="0">
                          <a:effectLst/>
                          <a:latin typeface="Arial" panose="020B0604020202020204" pitchFamily="34" charset="0"/>
                          <a:cs typeface="Arial" panose="020B0604020202020204" pitchFamily="34" charset="0"/>
                        </a:rPr>
                        <a:t>To establish a fully functional PMO on or before 31</a:t>
                      </a:r>
                      <a:r>
                        <a:rPr lang="en-US" sz="1600" u="none" strike="noStrike" baseline="30000" dirty="0">
                          <a:effectLst/>
                          <a:latin typeface="Arial" panose="020B0604020202020204" pitchFamily="34" charset="0"/>
                          <a:cs typeface="Arial" panose="020B0604020202020204" pitchFamily="34" charset="0"/>
                        </a:rPr>
                        <a:t>st</a:t>
                      </a:r>
                      <a:r>
                        <a:rPr lang="en-US" sz="1600" u="none" strike="noStrike" dirty="0">
                          <a:effectLst/>
                          <a:latin typeface="Arial" panose="020B0604020202020204" pitchFamily="34" charset="0"/>
                          <a:cs typeface="Arial" panose="020B0604020202020204" pitchFamily="34" charset="0"/>
                        </a:rPr>
                        <a:t> January 2018, that covers all the projects effectively and efficiently.</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u="none" strike="noStrike" dirty="0">
                          <a:effectLst/>
                          <a:latin typeface="Arial" panose="020B0604020202020204" pitchFamily="34" charset="0"/>
                          <a:cs typeface="Arial" panose="020B0604020202020204" pitchFamily="34" charset="0"/>
                        </a:rPr>
                        <a:t>FI</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3043420927"/>
                  </a:ext>
                </a:extLst>
              </a:tr>
              <a:tr h="582614">
                <a:tc>
                  <a:txBody>
                    <a:bodyPr/>
                    <a:lstStyle/>
                    <a:p>
                      <a:pPr algn="ctr" fontAlgn="t"/>
                      <a:r>
                        <a:rPr lang="en-US" sz="1600" u="none" strike="noStrike" dirty="0">
                          <a:effectLst/>
                          <a:latin typeface="Arial" panose="020B0604020202020204" pitchFamily="34" charset="0"/>
                          <a:cs typeface="Arial" panose="020B0604020202020204" pitchFamily="34" charset="0"/>
                        </a:rPr>
                        <a:t>2</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a:effectLst/>
                          <a:latin typeface="Arial" panose="020B0604020202020204" pitchFamily="34" charset="0"/>
                          <a:cs typeface="Arial" panose="020B0604020202020204" pitchFamily="34" charset="0"/>
                        </a:rPr>
                        <a:t>All jobs as per CDD with ZERO LD in the most efficient manner with OPTIMUM use of resources.</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u="none" strike="noStrike" dirty="0">
                          <a:effectLst/>
                          <a:latin typeface="Arial" panose="020B0604020202020204" pitchFamily="34" charset="0"/>
                          <a:cs typeface="Arial" panose="020B0604020202020204" pitchFamily="34" charset="0"/>
                        </a:rPr>
                        <a:t>FI</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1898312943"/>
                  </a:ext>
                </a:extLst>
              </a:tr>
              <a:tr h="582614">
                <a:tc>
                  <a:txBody>
                    <a:bodyPr/>
                    <a:lstStyle/>
                    <a:p>
                      <a:pPr algn="ctr" fontAlgn="t"/>
                      <a:r>
                        <a:rPr lang="en-US" sz="1600" u="none" strike="noStrike" dirty="0">
                          <a:effectLst/>
                          <a:latin typeface="Arial" panose="020B0604020202020204" pitchFamily="34" charset="0"/>
                          <a:cs typeface="Arial" panose="020B0604020202020204" pitchFamily="34" charset="0"/>
                        </a:rPr>
                        <a:t>3</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a:effectLst/>
                          <a:latin typeface="Arial" panose="020B0604020202020204" pitchFamily="34" charset="0"/>
                          <a:cs typeface="Arial" panose="020B0604020202020204" pitchFamily="34" charset="0"/>
                        </a:rPr>
                        <a:t>Make it clear with the existing Team and framework how many projects max they are capable of handling.</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u="none" strike="noStrike" dirty="0">
                          <a:effectLst/>
                          <a:latin typeface="Arial" panose="020B0604020202020204" pitchFamily="34" charset="0"/>
                          <a:cs typeface="Arial" panose="020B0604020202020204" pitchFamily="34" charset="0"/>
                        </a:rPr>
                        <a:t>FI</a:t>
                      </a:r>
                      <a:r>
                        <a:rPr lang="en-US" sz="1600" u="none" strike="noStrike" baseline="30000" dirty="0">
                          <a:effectLst/>
                          <a:latin typeface="Arial" panose="020B0604020202020204" pitchFamily="34" charset="0"/>
                          <a:cs typeface="Arial" panose="020B0604020202020204" pitchFamily="34" charset="0"/>
                        </a:rPr>
                        <a:t>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3520871002"/>
                  </a:ext>
                </a:extLst>
              </a:tr>
              <a:tr h="759443">
                <a:tc>
                  <a:txBody>
                    <a:bodyPr/>
                    <a:lstStyle/>
                    <a:p>
                      <a:pPr algn="ctr" fontAlgn="t"/>
                      <a:r>
                        <a:rPr lang="en-US" sz="1600" u="none" strike="noStrike" dirty="0">
                          <a:effectLst/>
                          <a:latin typeface="Arial" panose="020B0604020202020204" pitchFamily="34" charset="0"/>
                          <a:cs typeface="Arial" panose="020B0604020202020204" pitchFamily="34" charset="0"/>
                        </a:rPr>
                        <a:t>4</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a:effectLst/>
                          <a:latin typeface="Arial" panose="020B0604020202020204" pitchFamily="34" charset="0"/>
                          <a:cs typeface="Arial" panose="020B0604020202020204" pitchFamily="34" charset="0"/>
                        </a:rPr>
                        <a:t>Creating the dashboard that must highlight every deviation so that the corrective action can be real time. Dashboard format to be shared with the Management prior to implementing. Dashboard access must be management decision.</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u="none" strike="noStrike" dirty="0">
                          <a:effectLst/>
                          <a:latin typeface="Arial" panose="020B0604020202020204" pitchFamily="34" charset="0"/>
                          <a:cs typeface="Arial" panose="020B0604020202020204" pitchFamily="34" charset="0"/>
                        </a:rPr>
                        <a:t>FI</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extLst>
                  <a:ext uri="{0D108BD9-81ED-4DB2-BD59-A6C34878D82A}">
                    <a16:rowId xmlns:a16="http://schemas.microsoft.com/office/drawing/2014/main" val="387081444"/>
                  </a:ext>
                </a:extLst>
              </a:tr>
              <a:tr h="759443">
                <a:tc>
                  <a:txBody>
                    <a:bodyPr/>
                    <a:lstStyle/>
                    <a:p>
                      <a:pPr algn="ctr" fontAlgn="t"/>
                      <a:r>
                        <a:rPr lang="en-US" sz="1600" u="none" strike="noStrike" dirty="0">
                          <a:effectLst/>
                          <a:latin typeface="Arial" panose="020B0604020202020204" pitchFamily="34" charset="0"/>
                          <a:cs typeface="Arial" panose="020B0604020202020204" pitchFamily="34" charset="0"/>
                        </a:rPr>
                        <a:t>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a:effectLst/>
                          <a:latin typeface="Arial" panose="020B0604020202020204" pitchFamily="34" charset="0"/>
                          <a:cs typeface="Arial" panose="020B0604020202020204" pitchFamily="34" charset="0"/>
                        </a:rPr>
                        <a:t>Guide and ensure proper preparation of Schedules, data capturing, monitoring and job analysis after completion, Job completion meeting to discuss best practices, mistakes, action to be taken to avoid mistakes etc.</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2195893903"/>
                  </a:ext>
                </a:extLst>
              </a:tr>
              <a:tr h="582614">
                <a:tc>
                  <a:txBody>
                    <a:bodyPr/>
                    <a:lstStyle/>
                    <a:p>
                      <a:pPr algn="ctr" fontAlgn="t"/>
                      <a:r>
                        <a:rPr lang="en-US" sz="1600" u="none" strike="noStrike" dirty="0">
                          <a:effectLst/>
                          <a:latin typeface="Arial" panose="020B0604020202020204" pitchFamily="34" charset="0"/>
                          <a:cs typeface="Arial" panose="020B0604020202020204" pitchFamily="34" charset="0"/>
                        </a:rPr>
                        <a:t>6</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just" fontAlgn="t"/>
                      <a:r>
                        <a:rPr lang="en-US" sz="1600" u="none" strike="noStrike" dirty="0">
                          <a:effectLst/>
                          <a:latin typeface="Arial" panose="020B0604020202020204" pitchFamily="34" charset="0"/>
                          <a:cs typeface="Arial" panose="020B0604020202020204" pitchFamily="34" charset="0"/>
                        </a:rPr>
                        <a:t>Hand hold the PMO team at least for 6 months.  </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T="91440" marB="0"/>
                </a:tc>
                <a:tc>
                  <a:txBody>
                    <a:bodyPr/>
                    <a:lstStyle/>
                    <a:p>
                      <a:pPr algn="ctr" fontAlgn="t"/>
                      <a:r>
                        <a:rPr lang="en-US" sz="1600" b="0" i="0" u="none" strike="noStrike" dirty="0">
                          <a:solidFill>
                            <a:srgbClr val="000000"/>
                          </a:solidFill>
                          <a:effectLst/>
                          <a:latin typeface="Arial" panose="020B0604020202020204" pitchFamily="34" charset="0"/>
                          <a:cs typeface="Arial" panose="020B0604020202020204" pitchFamily="34" charset="0"/>
                        </a:rPr>
                        <a:t>FI</a:t>
                      </a:r>
                    </a:p>
                  </a:txBody>
                  <a:tcPr marT="91440" marB="0"/>
                </a:tc>
                <a:extLst>
                  <a:ext uri="{0D108BD9-81ED-4DB2-BD59-A6C34878D82A}">
                    <a16:rowId xmlns:a16="http://schemas.microsoft.com/office/drawing/2014/main" val="115484746"/>
                  </a:ext>
                </a:extLst>
              </a:tr>
            </a:tbl>
          </a:graphicData>
        </a:graphic>
      </p:graphicFrame>
    </p:spTree>
    <p:extLst>
      <p:ext uri="{BB962C8B-B14F-4D97-AF65-F5344CB8AC3E}">
        <p14:creationId xmlns:p14="http://schemas.microsoft.com/office/powerpoint/2010/main" val="773076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6974-A59A-41F5-944A-EF6480D6DE73}"/>
              </a:ext>
            </a:extLst>
          </p:cNvPr>
          <p:cNvSpPr>
            <a:spLocks noGrp="1"/>
          </p:cNvSpPr>
          <p:nvPr>
            <p:ph type="title"/>
          </p:nvPr>
        </p:nvSpPr>
        <p:spPr/>
        <p:txBody>
          <a:bodyPr>
            <a:normAutofit fontScale="90000"/>
          </a:bodyPr>
          <a:lstStyle/>
          <a:p>
            <a:r>
              <a:rPr lang="en-US" dirty="0"/>
              <a:t>Planning Defect Report</a:t>
            </a:r>
          </a:p>
        </p:txBody>
      </p:sp>
      <p:pic>
        <p:nvPicPr>
          <p:cNvPr id="4" name="Picture 3">
            <a:extLst>
              <a:ext uri="{FF2B5EF4-FFF2-40B4-BE49-F238E27FC236}">
                <a16:creationId xmlns:a16="http://schemas.microsoft.com/office/drawing/2014/main" id="{976B417F-DB91-4BFD-A46B-C1F94821308E}"/>
              </a:ext>
            </a:extLst>
          </p:cNvPr>
          <p:cNvPicPr>
            <a:picLocks noChangeAspect="1"/>
          </p:cNvPicPr>
          <p:nvPr/>
        </p:nvPicPr>
        <p:blipFill>
          <a:blip r:embed="rId2"/>
          <a:stretch>
            <a:fillRect/>
          </a:stretch>
        </p:blipFill>
        <p:spPr>
          <a:xfrm>
            <a:off x="357400" y="1106502"/>
            <a:ext cx="11676557" cy="4725680"/>
          </a:xfrm>
          <a:prstGeom prst="rect">
            <a:avLst/>
          </a:prstGeom>
        </p:spPr>
      </p:pic>
    </p:spTree>
    <p:extLst>
      <p:ext uri="{BB962C8B-B14F-4D97-AF65-F5344CB8AC3E}">
        <p14:creationId xmlns:p14="http://schemas.microsoft.com/office/powerpoint/2010/main" val="4111708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6974-A59A-41F5-944A-EF6480D6DE73}"/>
              </a:ext>
            </a:extLst>
          </p:cNvPr>
          <p:cNvSpPr>
            <a:spLocks noGrp="1"/>
          </p:cNvSpPr>
          <p:nvPr>
            <p:ph type="title"/>
          </p:nvPr>
        </p:nvSpPr>
        <p:spPr/>
        <p:txBody>
          <a:bodyPr>
            <a:normAutofit fontScale="90000"/>
          </a:bodyPr>
          <a:lstStyle/>
          <a:p>
            <a:r>
              <a:rPr lang="en-US" dirty="0"/>
              <a:t>Checking Plan Correctness</a:t>
            </a:r>
          </a:p>
        </p:txBody>
      </p:sp>
      <p:pic>
        <p:nvPicPr>
          <p:cNvPr id="3" name="Picture 2">
            <a:extLst>
              <a:ext uri="{FF2B5EF4-FFF2-40B4-BE49-F238E27FC236}">
                <a16:creationId xmlns:a16="http://schemas.microsoft.com/office/drawing/2014/main" id="{4D64A18E-31B6-415F-9E55-8A967C6B5548}"/>
              </a:ext>
            </a:extLst>
          </p:cNvPr>
          <p:cNvPicPr>
            <a:picLocks noChangeAspect="1"/>
          </p:cNvPicPr>
          <p:nvPr/>
        </p:nvPicPr>
        <p:blipFill>
          <a:blip r:embed="rId2"/>
          <a:stretch>
            <a:fillRect/>
          </a:stretch>
        </p:blipFill>
        <p:spPr>
          <a:xfrm>
            <a:off x="737668" y="879546"/>
            <a:ext cx="10836764" cy="5705671"/>
          </a:xfrm>
          <a:prstGeom prst="rect">
            <a:avLst/>
          </a:prstGeom>
        </p:spPr>
      </p:pic>
    </p:spTree>
    <p:extLst>
      <p:ext uri="{BB962C8B-B14F-4D97-AF65-F5344CB8AC3E}">
        <p14:creationId xmlns:p14="http://schemas.microsoft.com/office/powerpoint/2010/main" val="4242155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6974-A59A-41F5-944A-EF6480D6DE73}"/>
              </a:ext>
            </a:extLst>
          </p:cNvPr>
          <p:cNvSpPr>
            <a:spLocks noGrp="1"/>
          </p:cNvSpPr>
          <p:nvPr>
            <p:ph type="title"/>
          </p:nvPr>
        </p:nvSpPr>
        <p:spPr/>
        <p:txBody>
          <a:bodyPr>
            <a:normAutofit fontScale="90000"/>
          </a:bodyPr>
          <a:lstStyle/>
          <a:p>
            <a:r>
              <a:rPr lang="en-US" dirty="0"/>
              <a:t>Auto Generated Slide for BRM</a:t>
            </a:r>
          </a:p>
        </p:txBody>
      </p:sp>
      <p:pic>
        <p:nvPicPr>
          <p:cNvPr id="3" name="Picture 2">
            <a:extLst>
              <a:ext uri="{FF2B5EF4-FFF2-40B4-BE49-F238E27FC236}">
                <a16:creationId xmlns:a16="http://schemas.microsoft.com/office/drawing/2014/main" id="{100103C9-394B-4FCB-8B1E-9586A04B968A}"/>
              </a:ext>
            </a:extLst>
          </p:cNvPr>
          <p:cNvPicPr>
            <a:picLocks noChangeAspect="1"/>
          </p:cNvPicPr>
          <p:nvPr/>
        </p:nvPicPr>
        <p:blipFill>
          <a:blip r:embed="rId2"/>
          <a:stretch>
            <a:fillRect/>
          </a:stretch>
        </p:blipFill>
        <p:spPr>
          <a:xfrm>
            <a:off x="1398494" y="667610"/>
            <a:ext cx="10393455" cy="6109708"/>
          </a:xfrm>
          <a:prstGeom prst="rect">
            <a:avLst/>
          </a:prstGeom>
        </p:spPr>
      </p:pic>
    </p:spTree>
    <p:extLst>
      <p:ext uri="{BB962C8B-B14F-4D97-AF65-F5344CB8AC3E}">
        <p14:creationId xmlns:p14="http://schemas.microsoft.com/office/powerpoint/2010/main" val="2305186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E1836C-2AF6-4D26-A257-90BEEA8E5C0F}"/>
              </a:ext>
            </a:extLst>
          </p:cNvPr>
          <p:cNvSpPr>
            <a:spLocks noGrp="1"/>
          </p:cNvSpPr>
          <p:nvPr>
            <p:ph type="ctrTitle"/>
          </p:nvPr>
        </p:nvSpPr>
        <p:spPr/>
        <p:txBody>
          <a:bodyPr/>
          <a:lstStyle/>
          <a:p>
            <a:r>
              <a:rPr lang="en-US" dirty="0"/>
              <a:t>PWA Customization</a:t>
            </a:r>
            <a:br>
              <a:rPr lang="en-US" dirty="0"/>
            </a:br>
            <a:endParaRPr lang="en-US" dirty="0"/>
          </a:p>
        </p:txBody>
      </p:sp>
    </p:spTree>
    <p:extLst>
      <p:ext uri="{BB962C8B-B14F-4D97-AF65-F5344CB8AC3E}">
        <p14:creationId xmlns:p14="http://schemas.microsoft.com/office/powerpoint/2010/main" val="597614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D67F6-2E5F-4101-A0D8-D7C5CDFEA567}"/>
              </a:ext>
            </a:extLst>
          </p:cNvPr>
          <p:cNvSpPr>
            <a:spLocks noGrp="1"/>
          </p:cNvSpPr>
          <p:nvPr>
            <p:ph type="title"/>
          </p:nvPr>
        </p:nvSpPr>
        <p:spPr/>
        <p:txBody>
          <a:bodyPr>
            <a:normAutofit fontScale="90000"/>
          </a:bodyPr>
          <a:lstStyle/>
          <a:p>
            <a:r>
              <a:rPr lang="en-US" dirty="0"/>
              <a:t>Project Level Customization</a:t>
            </a:r>
          </a:p>
        </p:txBody>
      </p:sp>
      <p:graphicFrame>
        <p:nvGraphicFramePr>
          <p:cNvPr id="15" name="Table 14">
            <a:extLst>
              <a:ext uri="{FF2B5EF4-FFF2-40B4-BE49-F238E27FC236}">
                <a16:creationId xmlns:a16="http://schemas.microsoft.com/office/drawing/2014/main" id="{17A3C93E-4BCF-4FC1-A841-8E0616EC0F68}"/>
              </a:ext>
            </a:extLst>
          </p:cNvPr>
          <p:cNvGraphicFramePr>
            <a:graphicFrameLocks noGrp="1"/>
          </p:cNvGraphicFramePr>
          <p:nvPr>
            <p:extLst>
              <p:ext uri="{D42A27DB-BD31-4B8C-83A1-F6EECF244321}">
                <p14:modId xmlns:p14="http://schemas.microsoft.com/office/powerpoint/2010/main" val="925698396"/>
              </p:ext>
            </p:extLst>
          </p:nvPr>
        </p:nvGraphicFramePr>
        <p:xfrm>
          <a:off x="671073" y="791455"/>
          <a:ext cx="10849854" cy="5870592"/>
        </p:xfrm>
        <a:graphic>
          <a:graphicData uri="http://schemas.openxmlformats.org/drawingml/2006/table">
            <a:tbl>
              <a:tblPr/>
              <a:tblGrid>
                <a:gridCol w="341972">
                  <a:extLst>
                    <a:ext uri="{9D8B030D-6E8A-4147-A177-3AD203B41FA5}">
                      <a16:colId xmlns:a16="http://schemas.microsoft.com/office/drawing/2014/main" val="3204240291"/>
                    </a:ext>
                  </a:extLst>
                </a:gridCol>
                <a:gridCol w="2020746">
                  <a:extLst>
                    <a:ext uri="{9D8B030D-6E8A-4147-A177-3AD203B41FA5}">
                      <a16:colId xmlns:a16="http://schemas.microsoft.com/office/drawing/2014/main" val="864714555"/>
                    </a:ext>
                  </a:extLst>
                </a:gridCol>
                <a:gridCol w="1119182">
                  <a:extLst>
                    <a:ext uri="{9D8B030D-6E8A-4147-A177-3AD203B41FA5}">
                      <a16:colId xmlns:a16="http://schemas.microsoft.com/office/drawing/2014/main" val="2740631564"/>
                    </a:ext>
                  </a:extLst>
                </a:gridCol>
                <a:gridCol w="683945">
                  <a:extLst>
                    <a:ext uri="{9D8B030D-6E8A-4147-A177-3AD203B41FA5}">
                      <a16:colId xmlns:a16="http://schemas.microsoft.com/office/drawing/2014/main" val="2342982351"/>
                    </a:ext>
                  </a:extLst>
                </a:gridCol>
                <a:gridCol w="668402">
                  <a:extLst>
                    <a:ext uri="{9D8B030D-6E8A-4147-A177-3AD203B41FA5}">
                      <a16:colId xmlns:a16="http://schemas.microsoft.com/office/drawing/2014/main" val="918627564"/>
                    </a:ext>
                  </a:extLst>
                </a:gridCol>
                <a:gridCol w="948196">
                  <a:extLst>
                    <a:ext uri="{9D8B030D-6E8A-4147-A177-3AD203B41FA5}">
                      <a16:colId xmlns:a16="http://schemas.microsoft.com/office/drawing/2014/main" val="840623648"/>
                    </a:ext>
                  </a:extLst>
                </a:gridCol>
                <a:gridCol w="839387">
                  <a:extLst>
                    <a:ext uri="{9D8B030D-6E8A-4147-A177-3AD203B41FA5}">
                      <a16:colId xmlns:a16="http://schemas.microsoft.com/office/drawing/2014/main" val="2233153812"/>
                    </a:ext>
                  </a:extLst>
                </a:gridCol>
                <a:gridCol w="1678774">
                  <a:extLst>
                    <a:ext uri="{9D8B030D-6E8A-4147-A177-3AD203B41FA5}">
                      <a16:colId xmlns:a16="http://schemas.microsoft.com/office/drawing/2014/main" val="1324064956"/>
                    </a:ext>
                  </a:extLst>
                </a:gridCol>
                <a:gridCol w="1352346">
                  <a:extLst>
                    <a:ext uri="{9D8B030D-6E8A-4147-A177-3AD203B41FA5}">
                      <a16:colId xmlns:a16="http://schemas.microsoft.com/office/drawing/2014/main" val="2700840698"/>
                    </a:ext>
                  </a:extLst>
                </a:gridCol>
                <a:gridCol w="1196904">
                  <a:extLst>
                    <a:ext uri="{9D8B030D-6E8A-4147-A177-3AD203B41FA5}">
                      <a16:colId xmlns:a16="http://schemas.microsoft.com/office/drawing/2014/main" val="48341728"/>
                    </a:ext>
                  </a:extLst>
                </a:gridCol>
              </a:tblGrid>
              <a:tr h="225792">
                <a:tc>
                  <a:txBody>
                    <a:bodyPr/>
                    <a:lstStyle/>
                    <a:p>
                      <a:pPr algn="ctr" fontAlgn="b"/>
                      <a:r>
                        <a:rPr lang="en-US" sz="1000" b="1" i="0" u="none" strike="noStrike" dirty="0">
                          <a:solidFill>
                            <a:srgbClr val="FFFFFF"/>
                          </a:solidFill>
                          <a:effectLst/>
                          <a:latin typeface="Calibri" panose="020F0502020204030204" pitchFamily="34" charset="0"/>
                        </a:rPr>
                        <a:t>#</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Field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Department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Entity</a:t>
                      </a:r>
                      <a:endParaRPr lang="en-US" sz="1000" b="0" i="0" u="none" strike="noStrike">
                        <a:solidFill>
                          <a:srgbClr val="000000"/>
                        </a:solidFill>
                        <a:effectLst/>
                        <a:latin typeface="Calibri" panose="020F0502020204030204" pitchFamily="34" charset="0"/>
                      </a:endParaRPr>
                    </a:p>
                  </a:txBody>
                  <a:tcPr marL="0" marR="0" marT="0" marB="0">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Type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Behavior</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Formula</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Graphical indicators</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Lookup Table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en-US" sz="1000" b="1" i="0" u="none" strike="noStrike">
                          <a:solidFill>
                            <a:srgbClr val="FFFFFF"/>
                          </a:solidFill>
                          <a:effectLst/>
                          <a:latin typeface="Calibri" panose="020F0502020204030204" pitchFamily="34" charset="0"/>
                        </a:rPr>
                        <a:t>Last Updated</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406562908"/>
                  </a:ext>
                </a:extLst>
              </a:tr>
              <a:tr h="225792">
                <a:tc>
                  <a:txBody>
                    <a:bodyPr/>
                    <a:lstStyle/>
                    <a:p>
                      <a:pPr algn="ctr" fontAlgn="b"/>
                      <a:r>
                        <a:rPr lang="en-US" sz="1000" b="0" i="0" u="none" strike="noStrike">
                          <a:solidFill>
                            <a:srgbClr val="000000"/>
                          </a:solidFill>
                          <a:effectLst/>
                          <a:latin typeface="Calibri" panose="020F0502020204030204" pitchFamily="34" charset="0"/>
                        </a:rPr>
                        <a:t>1</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Product Photo URL</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12-04-18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55903240"/>
                  </a:ext>
                </a:extLst>
              </a:tr>
              <a:tr h="225792">
                <a:tc>
                  <a:txBody>
                    <a:bodyPr/>
                    <a:lstStyle/>
                    <a:p>
                      <a:pPr algn="ctr" fontAlgn="b"/>
                      <a:r>
                        <a:rPr lang="en-US" sz="1000" b="0" i="0" u="none" strike="noStrike">
                          <a:solidFill>
                            <a:srgbClr val="000000"/>
                          </a:solidFill>
                          <a:effectLst/>
                          <a:latin typeface="Calibri" panose="020F0502020204030204" pitchFamily="34" charset="0"/>
                        </a:rPr>
                        <a:t>2</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Quantity</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Number</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01-01-18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221732870"/>
                  </a:ext>
                </a:extLst>
              </a:tr>
              <a:tr h="225792">
                <a:tc>
                  <a:txBody>
                    <a:bodyPr/>
                    <a:lstStyle/>
                    <a:p>
                      <a:pPr algn="ctr" fontAlgn="b"/>
                      <a:r>
                        <a:rPr lang="en-US"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Labor Job</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Boolean</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05-01-18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70081123"/>
                  </a:ext>
                </a:extLst>
              </a:tr>
              <a:tr h="225792">
                <a:tc>
                  <a:txBody>
                    <a:bodyPr/>
                    <a:lstStyle/>
                    <a:p>
                      <a:pPr algn="ctr" fontAlgn="b"/>
                      <a:r>
                        <a:rPr lang="en-US" sz="1000" b="0" i="0" u="none" strike="noStrike">
                          <a:solidFill>
                            <a:srgbClr val="000000"/>
                          </a:solidFill>
                          <a:effectLst/>
                          <a:latin typeface="Calibri" panose="020F0502020204030204" pitchFamily="34" charset="0"/>
                        </a:rPr>
                        <a:t>4</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LD (Min %)</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Number</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07-04-18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99075609"/>
                  </a:ext>
                </a:extLst>
              </a:tr>
              <a:tr h="225792">
                <a:tc>
                  <a:txBody>
                    <a:bodyPr/>
                    <a:lstStyle/>
                    <a:p>
                      <a:pPr algn="ctr" fontAlgn="b"/>
                      <a:r>
                        <a:rPr lang="en-US" sz="1000" b="0" i="0" u="none" strike="noStrike">
                          <a:solidFill>
                            <a:srgbClr val="000000"/>
                          </a:solidFill>
                          <a:effectLst/>
                          <a:latin typeface="Calibri" panose="020F0502020204030204" pitchFamily="34" charset="0"/>
                        </a:rPr>
                        <a:t>5</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LD (Max %)</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Number</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07-04-18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14947090"/>
                  </a:ext>
                </a:extLst>
              </a:tr>
              <a:tr h="225792">
                <a:tc>
                  <a:txBody>
                    <a:bodyPr/>
                    <a:lstStyle/>
                    <a:p>
                      <a:pPr algn="ctr" fontAlgn="b"/>
                      <a:r>
                        <a:rPr lang="en-US"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Budgeted TEAM Efforts</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Number</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01-01-18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162737694"/>
                  </a:ext>
                </a:extLst>
              </a:tr>
              <a:tr h="225792">
                <a:tc>
                  <a:txBody>
                    <a:bodyPr/>
                    <a:lstStyle/>
                    <a:p>
                      <a:pPr algn="ctr" fontAlgn="b"/>
                      <a:r>
                        <a:rPr lang="en-US" sz="1000" b="0" i="0" u="none" strike="noStrike">
                          <a:solidFill>
                            <a:srgbClr val="000000"/>
                          </a:solidFill>
                          <a:effectLst/>
                          <a:latin typeface="Calibri" panose="020F0502020204030204" pitchFamily="34" charset="0"/>
                        </a:rPr>
                        <a:t>7</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Delivery Location</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19-04-18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52006639"/>
                  </a:ext>
                </a:extLst>
              </a:tr>
              <a:tr h="225792">
                <a:tc>
                  <a:txBody>
                    <a:bodyPr/>
                    <a:lstStyle/>
                    <a:p>
                      <a:pPr algn="ctr" fontAlgn="b"/>
                      <a:r>
                        <a:rPr lang="en-US" sz="1000" b="0" i="0" u="none" strike="noStrike">
                          <a:solidFill>
                            <a:srgbClr val="000000"/>
                          </a:solidFill>
                          <a:effectLst/>
                          <a:latin typeface="Calibri" panose="020F0502020204030204" pitchFamily="34" charset="0"/>
                        </a:rPr>
                        <a:t>8</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Client Name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28-12-17</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0515984"/>
                  </a:ext>
                </a:extLst>
              </a:tr>
              <a:tr h="225792">
                <a:tc>
                  <a:txBody>
                    <a:bodyPr/>
                    <a:lstStyle/>
                    <a:p>
                      <a:pPr algn="ctr" fontAlgn="b"/>
                      <a:r>
                        <a:rPr lang="en-US" sz="1000" b="0" i="0" u="none" strike="noStrike">
                          <a:solidFill>
                            <a:srgbClr val="000000"/>
                          </a:solidFill>
                          <a:effectLst/>
                          <a:latin typeface="Calibri" panose="020F0502020204030204" pitchFamily="34" charset="0"/>
                        </a:rPr>
                        <a:t>9</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PM</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PM List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21-02-18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87863367"/>
                  </a:ext>
                </a:extLst>
              </a:tr>
              <a:tr h="225792">
                <a:tc>
                  <a:txBody>
                    <a:bodyPr/>
                    <a:lstStyle/>
                    <a:p>
                      <a:pPr algn="ctr" fontAlgn="b"/>
                      <a:r>
                        <a:rPr lang="en-US" sz="1000" b="0" i="0" u="none" strike="noStrike">
                          <a:solidFill>
                            <a:srgbClr val="000000"/>
                          </a:solidFill>
                          <a:effectLst/>
                          <a:latin typeface="Calibri" panose="020F0502020204030204" pitchFamily="34" charset="0"/>
                        </a:rPr>
                        <a:t>10</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WO Date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Date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12-02-18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482589697"/>
                  </a:ext>
                </a:extLst>
              </a:tr>
              <a:tr h="225792">
                <a:tc>
                  <a:txBody>
                    <a:bodyPr/>
                    <a:lstStyle/>
                    <a:p>
                      <a:pPr algn="ctr" fontAlgn="b"/>
                      <a:r>
                        <a:rPr lang="en-US" sz="1000" b="0" i="0" u="none" strike="noStrike">
                          <a:solidFill>
                            <a:srgbClr val="000000"/>
                          </a:solidFill>
                          <a:effectLst/>
                          <a:latin typeface="Calibri" panose="020F0502020204030204" pitchFamily="34" charset="0"/>
                        </a:rPr>
                        <a:t>11</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Drawing Approval By</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18-04-18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044631354"/>
                  </a:ext>
                </a:extLst>
              </a:tr>
              <a:tr h="225792">
                <a:tc>
                  <a:txBody>
                    <a:bodyPr/>
                    <a:lstStyle/>
                    <a:p>
                      <a:pPr algn="ctr" fontAlgn="b"/>
                      <a:r>
                        <a:rPr lang="en-US" sz="1000" b="0" i="0" u="none" strike="noStrike">
                          <a:solidFill>
                            <a:srgbClr val="000000"/>
                          </a:solidFill>
                          <a:effectLst/>
                          <a:latin typeface="Calibri" panose="020F0502020204030204" pitchFamily="34" charset="0"/>
                        </a:rPr>
                        <a:t>12</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Work Type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ProductType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05-01-18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200053152"/>
                  </a:ext>
                </a:extLst>
              </a:tr>
              <a:tr h="225792">
                <a:tc>
                  <a:txBody>
                    <a:bodyPr/>
                    <a:lstStyle/>
                    <a:p>
                      <a:pPr algn="ctr" fontAlgn="b"/>
                      <a:r>
                        <a:rPr lang="en-US" sz="1000" b="0" i="0" u="none" strike="noStrike">
                          <a:solidFill>
                            <a:srgbClr val="000000"/>
                          </a:solidFill>
                          <a:effectLst/>
                          <a:latin typeface="Calibri" panose="020F0502020204030204" pitchFamily="34" charset="0"/>
                        </a:rPr>
                        <a:t>13</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Inspected By</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19-04-18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63578216"/>
                  </a:ext>
                </a:extLst>
              </a:tr>
              <a:tr h="225792">
                <a:tc>
                  <a:txBody>
                    <a:bodyPr/>
                    <a:lstStyle/>
                    <a:p>
                      <a:pPr algn="ctr" fontAlgn="b"/>
                      <a:r>
                        <a:rPr lang="en-US" sz="1000" b="0" i="0" u="none" strike="noStrike">
                          <a:solidFill>
                            <a:srgbClr val="000000"/>
                          </a:solidFill>
                          <a:effectLst/>
                          <a:latin typeface="Calibri" panose="020F0502020204030204" pitchFamily="34" charset="0"/>
                        </a:rPr>
                        <a:t>14</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CDD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Date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09-01-18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860523630"/>
                  </a:ext>
                </a:extLst>
              </a:tr>
              <a:tr h="225792">
                <a:tc>
                  <a:txBody>
                    <a:bodyPr/>
                    <a:lstStyle/>
                    <a:p>
                      <a:pPr algn="ctr" fontAlgn="b"/>
                      <a:r>
                        <a:rPr lang="en-US" sz="1000" b="0" i="0" u="none" strike="noStrike">
                          <a:solidFill>
                            <a:srgbClr val="000000"/>
                          </a:solidFill>
                          <a:effectLst/>
                          <a:latin typeface="Calibri" panose="020F0502020204030204" pitchFamily="34" charset="0"/>
                        </a:rPr>
                        <a:t>15</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Material Type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Material Type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05-01-18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667448005"/>
                  </a:ext>
                </a:extLst>
              </a:tr>
              <a:tr h="225792">
                <a:tc>
                  <a:txBody>
                    <a:bodyPr/>
                    <a:lstStyle/>
                    <a:p>
                      <a:pPr algn="ctr" fontAlgn="b"/>
                      <a:r>
                        <a:rPr lang="en-US" sz="1000" b="0" i="0" u="none" strike="noStrike">
                          <a:solidFill>
                            <a:srgbClr val="000000"/>
                          </a:solidFill>
                          <a:effectLst/>
                          <a:latin typeface="Calibri" panose="020F0502020204030204" pitchFamily="34" charset="0"/>
                        </a:rPr>
                        <a:t>16</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Delivery Terms</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19-04-18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915073516"/>
                  </a:ext>
                </a:extLst>
              </a:tr>
              <a:tr h="225792">
                <a:tc>
                  <a:txBody>
                    <a:bodyPr/>
                    <a:lstStyle/>
                    <a:p>
                      <a:pPr algn="ctr" fontAlgn="b"/>
                      <a:r>
                        <a:rPr lang="en-US" sz="1000" b="0" i="0" u="none" strike="noStrike">
                          <a:solidFill>
                            <a:srgbClr val="000000"/>
                          </a:solidFill>
                          <a:effectLst/>
                          <a:latin typeface="Calibri" panose="020F0502020204030204" pitchFamily="34" charset="0"/>
                        </a:rPr>
                        <a:t>17</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 Departments</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Department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14-03-18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80596644"/>
                  </a:ext>
                </a:extLst>
              </a:tr>
              <a:tr h="225792">
                <a:tc>
                  <a:txBody>
                    <a:bodyPr/>
                    <a:lstStyle/>
                    <a:p>
                      <a:pPr algn="ctr" fontAlgn="b"/>
                      <a:r>
                        <a:rPr lang="en-US" sz="1000" b="0" i="0" u="none" strike="noStrike">
                          <a:solidFill>
                            <a:srgbClr val="000000"/>
                          </a:solidFill>
                          <a:effectLst/>
                          <a:latin typeface="Calibri" panose="020F0502020204030204" pitchFamily="34" charset="0"/>
                        </a:rPr>
                        <a:t>18</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HE Type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01-01-18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137573887"/>
                  </a:ext>
                </a:extLst>
              </a:tr>
              <a:tr h="225792">
                <a:tc>
                  <a:txBody>
                    <a:bodyPr/>
                    <a:lstStyle/>
                    <a:p>
                      <a:pPr algn="ctr" fontAlgn="b"/>
                      <a:r>
                        <a:rPr lang="en-US" sz="1000" b="0" i="0" u="none" strike="noStrike">
                          <a:solidFill>
                            <a:srgbClr val="000000"/>
                          </a:solidFill>
                          <a:effectLst/>
                          <a:latin typeface="Calibri" panose="020F0502020204030204" pitchFamily="34" charset="0"/>
                        </a:rPr>
                        <a:t>19</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Completion Status</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Completion Status</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03-01-18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957281836"/>
                  </a:ext>
                </a:extLst>
              </a:tr>
              <a:tr h="225792">
                <a:tc>
                  <a:txBody>
                    <a:bodyPr/>
                    <a:lstStyle/>
                    <a:p>
                      <a:pPr algn="ctr" fontAlgn="b"/>
                      <a:r>
                        <a:rPr lang="en-US" sz="1000" b="0" i="0" u="none" strike="noStrike">
                          <a:solidFill>
                            <a:srgbClr val="000000"/>
                          </a:solidFill>
                          <a:effectLst/>
                          <a:latin typeface="Calibri" panose="020F0502020204030204" pitchFamily="34" charset="0"/>
                        </a:rPr>
                        <a:t>20</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Customer Name</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Customers</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19-04-18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516243664"/>
                  </a:ext>
                </a:extLst>
              </a:tr>
              <a:tr h="225792">
                <a:tc>
                  <a:txBody>
                    <a:bodyPr/>
                    <a:lstStyle/>
                    <a:p>
                      <a:pPr algn="ctr" fontAlgn="b"/>
                      <a:r>
                        <a:rPr lang="en-US" sz="1000" b="0" i="0" u="none" strike="noStrike">
                          <a:solidFill>
                            <a:srgbClr val="000000"/>
                          </a:solidFill>
                          <a:effectLst/>
                          <a:latin typeface="Calibri" panose="020F0502020204030204" pitchFamily="34" charset="0"/>
                        </a:rPr>
                        <a:t>21</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LDWeek</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Number</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09-04-18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311578966"/>
                  </a:ext>
                </a:extLst>
              </a:tr>
              <a:tr h="225792">
                <a:tc>
                  <a:txBody>
                    <a:bodyPr/>
                    <a:lstStyle/>
                    <a:p>
                      <a:pPr algn="ctr" fontAlgn="b"/>
                      <a:r>
                        <a:rPr lang="en-US" sz="1000" b="0" i="0" u="none" strike="noStrike">
                          <a:solidFill>
                            <a:srgbClr val="000000"/>
                          </a:solidFill>
                          <a:effectLst/>
                          <a:latin typeface="Calibri" panose="020F0502020204030204" pitchFamily="34" charset="0"/>
                        </a:rPr>
                        <a:t>22</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Payment T&amp;C</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Not 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12-04-18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710438015"/>
                  </a:ext>
                </a:extLst>
              </a:tr>
              <a:tr h="225792">
                <a:tc>
                  <a:txBody>
                    <a:bodyPr/>
                    <a:lstStyle/>
                    <a:p>
                      <a:pPr algn="ctr" fontAlgn="b"/>
                      <a:r>
                        <a:rPr lang="en-US" sz="1000" b="0" i="0" u="none" strike="noStrike">
                          <a:solidFill>
                            <a:srgbClr val="000000"/>
                          </a:solidFill>
                          <a:effectLst/>
                          <a:latin typeface="Calibri" panose="020F0502020204030204" pitchFamily="34" charset="0"/>
                        </a:rPr>
                        <a:t>23</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LD Min Time UOM</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LD Min Time UOM</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a:solidFill>
                            <a:srgbClr val="000000"/>
                          </a:solidFill>
                          <a:effectLst/>
                          <a:latin typeface="Calibri" panose="020F0502020204030204" pitchFamily="34" charset="0"/>
                        </a:rPr>
                        <a:t>07-04-18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0011469"/>
                  </a:ext>
                </a:extLst>
              </a:tr>
              <a:tr h="225792">
                <a:tc>
                  <a:txBody>
                    <a:bodyPr/>
                    <a:lstStyle/>
                    <a:p>
                      <a:pPr algn="ctr" fontAlgn="b"/>
                      <a:r>
                        <a:rPr lang="en-US" sz="1000" b="0" i="0" u="none" strike="noStrike">
                          <a:solidFill>
                            <a:srgbClr val="000000"/>
                          </a:solidFill>
                          <a:effectLst/>
                          <a:latin typeface="Calibri" panose="020F0502020204030204" pitchFamily="34" charset="0"/>
                        </a:rPr>
                        <a:t>24</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Baseline Upto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09-01-18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36060983"/>
                  </a:ext>
                </a:extLst>
              </a:tr>
              <a:tr h="225792">
                <a:tc>
                  <a:txBody>
                    <a:bodyPr/>
                    <a:lstStyle/>
                    <a:p>
                      <a:pPr algn="ctr" fontAlgn="b"/>
                      <a:r>
                        <a:rPr lang="en-US" sz="1000" b="0" i="0" u="none" strike="noStrike">
                          <a:solidFill>
                            <a:srgbClr val="000000"/>
                          </a:solidFill>
                          <a:effectLst/>
                          <a:latin typeface="Calibri" panose="020F0502020204030204" pitchFamily="34" charset="0"/>
                        </a:rPr>
                        <a:t>25</a:t>
                      </a:r>
                    </a:p>
                  </a:txBody>
                  <a:tcPr marL="0" marR="0" marT="0"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dirty="0">
                          <a:solidFill>
                            <a:srgbClr val="000000"/>
                          </a:solidFill>
                          <a:effectLst/>
                          <a:latin typeface="Calibri" panose="020F0502020204030204" pitchFamily="34" charset="0"/>
                        </a:rPr>
                        <a:t>SM</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Project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Text</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Required</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No</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000" b="0" i="0" u="none" strike="noStrike">
                          <a:solidFill>
                            <a:srgbClr val="000000"/>
                          </a:solidFill>
                          <a:effectLst/>
                          <a:latin typeface="Calibri" panose="020F0502020204030204" pitchFamily="34" charset="0"/>
                        </a:rPr>
                        <a:t>Sales Managers</a:t>
                      </a:r>
                    </a:p>
                  </a:txBody>
                  <a:tcPr marL="0" marR="0" marT="0"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000" b="0" i="0" u="none" strike="noStrike" dirty="0">
                          <a:solidFill>
                            <a:srgbClr val="000000"/>
                          </a:solidFill>
                          <a:effectLst/>
                          <a:latin typeface="Calibri" panose="020F0502020204030204" pitchFamily="34" charset="0"/>
                        </a:rPr>
                        <a:t>21-02-18</a:t>
                      </a:r>
                    </a:p>
                  </a:txBody>
                  <a:tcPr marL="0" marR="0" marT="0"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714854868"/>
                  </a:ext>
                </a:extLst>
              </a:tr>
            </a:tbl>
          </a:graphicData>
        </a:graphic>
      </p:graphicFrame>
    </p:spTree>
    <p:extLst>
      <p:ext uri="{BB962C8B-B14F-4D97-AF65-F5344CB8AC3E}">
        <p14:creationId xmlns:p14="http://schemas.microsoft.com/office/powerpoint/2010/main" val="4155904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D67F6-2E5F-4101-A0D8-D7C5CDFEA567}"/>
              </a:ext>
            </a:extLst>
          </p:cNvPr>
          <p:cNvSpPr>
            <a:spLocks noGrp="1"/>
          </p:cNvSpPr>
          <p:nvPr>
            <p:ph type="title"/>
          </p:nvPr>
        </p:nvSpPr>
        <p:spPr/>
        <p:txBody>
          <a:bodyPr>
            <a:normAutofit fontScale="90000"/>
          </a:bodyPr>
          <a:lstStyle/>
          <a:p>
            <a:r>
              <a:rPr lang="en-US" dirty="0"/>
              <a:t>Project Level Customization</a:t>
            </a:r>
          </a:p>
        </p:txBody>
      </p:sp>
      <p:pic>
        <p:nvPicPr>
          <p:cNvPr id="2053" name="Picture 1" descr="Sort descending">
            <a:extLst>
              <a:ext uri="{FF2B5EF4-FFF2-40B4-BE49-F238E27FC236}">
                <a16:creationId xmlns:a16="http://schemas.microsoft.com/office/drawing/2014/main" id="{942DD481-6E0A-4449-882B-BF63CB2E6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151" y="1732038"/>
            <a:ext cx="178794" cy="1738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 descr="Sort descending">
            <a:extLst>
              <a:ext uri="{FF2B5EF4-FFF2-40B4-BE49-F238E27FC236}">
                <a16:creationId xmlns:a16="http://schemas.microsoft.com/office/drawing/2014/main" id="{08AE2BC8-AF5D-46EB-958D-6F48E8E48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075" y="1825625"/>
            <a:ext cx="123825" cy="1238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29C1418A-FA5A-46B6-86CC-18A91054AA1D}"/>
              </a:ext>
            </a:extLst>
          </p:cNvPr>
          <p:cNvGraphicFramePr>
            <a:graphicFrameLocks noGrp="1"/>
          </p:cNvGraphicFramePr>
          <p:nvPr>
            <p:extLst>
              <p:ext uri="{D42A27DB-BD31-4B8C-83A1-F6EECF244321}">
                <p14:modId xmlns:p14="http://schemas.microsoft.com/office/powerpoint/2010/main" val="3414199007"/>
              </p:ext>
            </p:extLst>
          </p:nvPr>
        </p:nvGraphicFramePr>
        <p:xfrm>
          <a:off x="1075765" y="906715"/>
          <a:ext cx="10119871" cy="5716920"/>
        </p:xfrm>
        <a:graphic>
          <a:graphicData uri="http://schemas.openxmlformats.org/drawingml/2006/table">
            <a:tbl>
              <a:tblPr/>
              <a:tblGrid>
                <a:gridCol w="318964">
                  <a:extLst>
                    <a:ext uri="{9D8B030D-6E8A-4147-A177-3AD203B41FA5}">
                      <a16:colId xmlns:a16="http://schemas.microsoft.com/office/drawing/2014/main" val="1892950783"/>
                    </a:ext>
                  </a:extLst>
                </a:gridCol>
                <a:gridCol w="1884791">
                  <a:extLst>
                    <a:ext uri="{9D8B030D-6E8A-4147-A177-3AD203B41FA5}">
                      <a16:colId xmlns:a16="http://schemas.microsoft.com/office/drawing/2014/main" val="2793578232"/>
                    </a:ext>
                  </a:extLst>
                </a:gridCol>
                <a:gridCol w="1043883">
                  <a:extLst>
                    <a:ext uri="{9D8B030D-6E8A-4147-A177-3AD203B41FA5}">
                      <a16:colId xmlns:a16="http://schemas.microsoft.com/office/drawing/2014/main" val="2125985961"/>
                    </a:ext>
                  </a:extLst>
                </a:gridCol>
                <a:gridCol w="637929">
                  <a:extLst>
                    <a:ext uri="{9D8B030D-6E8A-4147-A177-3AD203B41FA5}">
                      <a16:colId xmlns:a16="http://schemas.microsoft.com/office/drawing/2014/main" val="2244563054"/>
                    </a:ext>
                  </a:extLst>
                </a:gridCol>
                <a:gridCol w="623430">
                  <a:extLst>
                    <a:ext uri="{9D8B030D-6E8A-4147-A177-3AD203B41FA5}">
                      <a16:colId xmlns:a16="http://schemas.microsoft.com/office/drawing/2014/main" val="3731786727"/>
                    </a:ext>
                  </a:extLst>
                </a:gridCol>
                <a:gridCol w="884402">
                  <a:extLst>
                    <a:ext uri="{9D8B030D-6E8A-4147-A177-3AD203B41FA5}">
                      <a16:colId xmlns:a16="http://schemas.microsoft.com/office/drawing/2014/main" val="525052231"/>
                    </a:ext>
                  </a:extLst>
                </a:gridCol>
                <a:gridCol w="782912">
                  <a:extLst>
                    <a:ext uri="{9D8B030D-6E8A-4147-A177-3AD203B41FA5}">
                      <a16:colId xmlns:a16="http://schemas.microsoft.com/office/drawing/2014/main" val="437823827"/>
                    </a:ext>
                  </a:extLst>
                </a:gridCol>
                <a:gridCol w="1565825">
                  <a:extLst>
                    <a:ext uri="{9D8B030D-6E8A-4147-A177-3AD203B41FA5}">
                      <a16:colId xmlns:a16="http://schemas.microsoft.com/office/drawing/2014/main" val="53759029"/>
                    </a:ext>
                  </a:extLst>
                </a:gridCol>
                <a:gridCol w="1261359">
                  <a:extLst>
                    <a:ext uri="{9D8B030D-6E8A-4147-A177-3AD203B41FA5}">
                      <a16:colId xmlns:a16="http://schemas.microsoft.com/office/drawing/2014/main" val="2453374742"/>
                    </a:ext>
                  </a:extLst>
                </a:gridCol>
                <a:gridCol w="1116376">
                  <a:extLst>
                    <a:ext uri="{9D8B030D-6E8A-4147-A177-3AD203B41FA5}">
                      <a16:colId xmlns:a16="http://schemas.microsoft.com/office/drawing/2014/main" val="2986210292"/>
                    </a:ext>
                  </a:extLst>
                </a:gridCol>
              </a:tblGrid>
              <a:tr h="220283">
                <a:tc>
                  <a:txBody>
                    <a:bodyPr/>
                    <a:lstStyle/>
                    <a:p>
                      <a:pPr algn="ctr" fontAlgn="b"/>
                      <a:r>
                        <a:rPr lang="en-US" sz="1100" b="0" i="0" u="none" strike="noStrike">
                          <a:solidFill>
                            <a:srgbClr val="000000"/>
                          </a:solidFill>
                          <a:effectLst/>
                          <a:latin typeface="Calibri" panose="020F0502020204030204" pitchFamily="34" charset="0"/>
                        </a:rPr>
                        <a:t>26</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Master Plan</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Flag</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30-03-18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522057"/>
                  </a:ext>
                </a:extLst>
              </a:tr>
              <a:tr h="220283">
                <a:tc>
                  <a:txBody>
                    <a:bodyPr/>
                    <a:lstStyle/>
                    <a:p>
                      <a:pPr algn="ctr" fontAlgn="b"/>
                      <a:r>
                        <a:rPr lang="en-US" sz="1100" b="0" i="0" u="none" strike="noStrike">
                          <a:solidFill>
                            <a:srgbClr val="000000"/>
                          </a:solidFill>
                          <a:effectLst/>
                          <a:latin typeface="Calibri" panose="020F0502020204030204" pitchFamily="34" charset="0"/>
                        </a:rPr>
                        <a:t>27</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Budgeted CL Efforts</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Project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Number</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01-01-18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65857079"/>
                  </a:ext>
                </a:extLst>
              </a:tr>
              <a:tr h="220283">
                <a:tc>
                  <a:txBody>
                    <a:bodyPr/>
                    <a:lstStyle/>
                    <a:p>
                      <a:pPr algn="ctr" fontAlgn="b"/>
                      <a:r>
                        <a:rPr lang="en-US" sz="1100" b="0" i="0" u="none" strike="noStrike">
                          <a:solidFill>
                            <a:srgbClr val="000000"/>
                          </a:solidFill>
                          <a:effectLst/>
                          <a:latin typeface="Calibri" panose="020F0502020204030204" pitchFamily="34" charset="0"/>
                        </a:rPr>
                        <a:t>28</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Contract Value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Project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Number</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03-01-18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458776574"/>
                  </a:ext>
                </a:extLst>
              </a:tr>
              <a:tr h="220283">
                <a:tc>
                  <a:txBody>
                    <a:bodyPr/>
                    <a:lstStyle/>
                    <a:p>
                      <a:pPr algn="ctr" fontAlgn="b"/>
                      <a:r>
                        <a:rPr lang="en-US" sz="1100" b="0" i="0" u="none" strike="noStrike">
                          <a:solidFill>
                            <a:srgbClr val="000000"/>
                          </a:solidFill>
                          <a:effectLst/>
                          <a:latin typeface="Calibri" panose="020F0502020204030204" pitchFamily="34" charset="0"/>
                        </a:rPr>
                        <a:t>29</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RBS</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Resource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RBS</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29-11-17</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600629374"/>
                  </a:ext>
                </a:extLst>
              </a:tr>
              <a:tr h="220283">
                <a:tc>
                  <a:txBody>
                    <a:bodyPr/>
                    <a:lstStyle/>
                    <a:p>
                      <a:pPr algn="ctr" fontAlgn="b"/>
                      <a:r>
                        <a:rPr lang="en-US" sz="1100" b="0" i="0" u="none" strike="noStrike">
                          <a:solidFill>
                            <a:srgbClr val="000000"/>
                          </a:solidFill>
                          <a:effectLst/>
                          <a:latin typeface="Calibri" panose="020F0502020204030204" pitchFamily="34" charset="0"/>
                        </a:rPr>
                        <a:t>30</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Cost Type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Resource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Cost Type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29-11-17</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760304120"/>
                  </a:ext>
                </a:extLst>
              </a:tr>
              <a:tr h="220283">
                <a:tc>
                  <a:txBody>
                    <a:bodyPr/>
                    <a:lstStyle/>
                    <a:p>
                      <a:pPr algn="ctr" fontAlgn="b"/>
                      <a:r>
                        <a:rPr lang="en-US" sz="1100" b="0" i="0" u="none" strike="noStrike">
                          <a:solidFill>
                            <a:srgbClr val="000000"/>
                          </a:solidFill>
                          <a:effectLst/>
                          <a:latin typeface="Calibri" panose="020F0502020204030204" pitchFamily="34" charset="0"/>
                        </a:rPr>
                        <a:t>31</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Resource Departments</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Resource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Department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29-11-17</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26783212"/>
                  </a:ext>
                </a:extLst>
              </a:tr>
              <a:tr h="220283">
                <a:tc>
                  <a:txBody>
                    <a:bodyPr/>
                    <a:lstStyle/>
                    <a:p>
                      <a:pPr algn="ctr" fontAlgn="b"/>
                      <a:r>
                        <a:rPr lang="en-US" sz="1100" b="0" i="0" u="none" strike="noStrike">
                          <a:solidFill>
                            <a:srgbClr val="000000"/>
                          </a:solidFill>
                          <a:effectLst/>
                          <a:latin typeface="Calibri" panose="020F0502020204030204" pitchFamily="34" charset="0"/>
                        </a:rPr>
                        <a:t>32</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Team Name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Resource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29-11-17</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091851801"/>
                  </a:ext>
                </a:extLst>
              </a:tr>
              <a:tr h="220283">
                <a:tc>
                  <a:txBody>
                    <a:bodyPr/>
                    <a:lstStyle/>
                    <a:p>
                      <a:pPr algn="ctr" fontAlgn="b"/>
                      <a:r>
                        <a:rPr lang="en-US" sz="1100" b="0" i="0" u="none" strike="noStrike">
                          <a:solidFill>
                            <a:srgbClr val="000000"/>
                          </a:solidFill>
                          <a:effectLst/>
                          <a:latin typeface="Calibri" panose="020F0502020204030204" pitchFamily="34" charset="0"/>
                        </a:rPr>
                        <a:t>33</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Machine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Resource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Boolean</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26-12-17</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624282117"/>
                  </a:ext>
                </a:extLst>
              </a:tr>
              <a:tr h="220283">
                <a:tc>
                  <a:txBody>
                    <a:bodyPr/>
                    <a:lstStyle/>
                    <a:p>
                      <a:pPr algn="ctr" fontAlgn="b"/>
                      <a:r>
                        <a:rPr lang="en-US" sz="1100" b="0" i="0" u="none" strike="noStrike">
                          <a:solidFill>
                            <a:srgbClr val="000000"/>
                          </a:solidFill>
                          <a:effectLst/>
                          <a:latin typeface="Calibri" panose="020F0502020204030204" pitchFamily="34" charset="0"/>
                        </a:rPr>
                        <a:t>34</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Qty</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Number</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25-01-18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741825566"/>
                  </a:ext>
                </a:extLst>
              </a:tr>
              <a:tr h="220283">
                <a:tc>
                  <a:txBody>
                    <a:bodyPr/>
                    <a:lstStyle/>
                    <a:p>
                      <a:pPr algn="ctr" fontAlgn="b"/>
                      <a:r>
                        <a:rPr lang="en-US" sz="1100" b="0" i="0" u="none" strike="noStrike">
                          <a:solidFill>
                            <a:srgbClr val="000000"/>
                          </a:solidFill>
                          <a:effectLst/>
                          <a:latin typeface="Calibri" panose="020F0502020204030204" pitchFamily="34" charset="0"/>
                        </a:rPr>
                        <a:t>35</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Invoice Date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Date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12-04-18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94501457"/>
                  </a:ext>
                </a:extLst>
              </a:tr>
              <a:tr h="220283">
                <a:tc>
                  <a:txBody>
                    <a:bodyPr/>
                    <a:lstStyle/>
                    <a:p>
                      <a:pPr algn="ctr" fontAlgn="b"/>
                      <a:r>
                        <a:rPr lang="en-US" sz="1100" b="0" i="0" u="none" strike="noStrike">
                          <a:solidFill>
                            <a:srgbClr val="000000"/>
                          </a:solidFill>
                          <a:effectLst/>
                          <a:latin typeface="Calibri" panose="020F0502020204030204" pitchFamily="34" charset="0"/>
                        </a:rPr>
                        <a:t>36</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ABG Validity Date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Date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22-03-18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75410887"/>
                  </a:ext>
                </a:extLst>
              </a:tr>
              <a:tr h="220283">
                <a:tc>
                  <a:txBody>
                    <a:bodyPr/>
                    <a:lstStyle/>
                    <a:p>
                      <a:pPr algn="ctr" fontAlgn="b"/>
                      <a:r>
                        <a:rPr lang="en-US" sz="1100" b="0" i="0" u="none" strike="noStrike">
                          <a:solidFill>
                            <a:srgbClr val="000000"/>
                          </a:solidFill>
                          <a:effectLst/>
                          <a:latin typeface="Calibri" panose="020F0502020204030204" pitchFamily="34" charset="0"/>
                        </a:rPr>
                        <a:t>37</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Proposed Date Rejected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Flag</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28-03-18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38872548"/>
                  </a:ext>
                </a:extLst>
              </a:tr>
              <a:tr h="220283">
                <a:tc>
                  <a:txBody>
                    <a:bodyPr/>
                    <a:lstStyle/>
                    <a:p>
                      <a:pPr algn="ctr" fontAlgn="b"/>
                      <a:r>
                        <a:rPr lang="en-US" sz="1100" b="0" i="0" u="none" strike="noStrike">
                          <a:solidFill>
                            <a:srgbClr val="000000"/>
                          </a:solidFill>
                          <a:effectLst/>
                          <a:latin typeface="Calibri" panose="020F0502020204030204" pitchFamily="34" charset="0"/>
                        </a:rPr>
                        <a:t>38</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Proposed Finish Date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Date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24-03-18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638854527"/>
                  </a:ext>
                </a:extLst>
              </a:tr>
              <a:tr h="220283">
                <a:tc>
                  <a:txBody>
                    <a:bodyPr/>
                    <a:lstStyle/>
                    <a:p>
                      <a:pPr algn="ctr" fontAlgn="b"/>
                      <a:r>
                        <a:rPr lang="en-US" sz="1100" b="0" i="0" u="none" strike="noStrike">
                          <a:solidFill>
                            <a:srgbClr val="000000"/>
                          </a:solidFill>
                          <a:effectLst/>
                          <a:latin typeface="Calibri" panose="020F0502020204030204" pitchFamily="34" charset="0"/>
                        </a:rPr>
                        <a:t>39</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ABG Value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Cost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12-02-18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224242766"/>
                  </a:ext>
                </a:extLst>
              </a:tr>
              <a:tr h="430128">
                <a:tc>
                  <a:txBody>
                    <a:bodyPr/>
                    <a:lstStyle/>
                    <a:p>
                      <a:pPr algn="ctr" fontAlgn="b"/>
                      <a:r>
                        <a:rPr lang="en-US" sz="1100" b="0" i="0" u="none" strike="noStrike">
                          <a:solidFill>
                            <a:srgbClr val="000000"/>
                          </a:solidFill>
                          <a:effectLst/>
                          <a:latin typeface="Calibri" panose="020F0502020204030204" pitchFamily="34" charset="0"/>
                        </a:rPr>
                        <a:t>40</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Actual Work Against Budget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Number</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12-04-18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025384255"/>
                  </a:ext>
                </a:extLst>
              </a:tr>
              <a:tr h="220283">
                <a:tc>
                  <a:txBody>
                    <a:bodyPr/>
                    <a:lstStyle/>
                    <a:p>
                      <a:pPr algn="ctr" fontAlgn="b"/>
                      <a:r>
                        <a:rPr lang="en-US" sz="1100" b="0" i="0" u="none" strike="noStrike">
                          <a:solidFill>
                            <a:srgbClr val="000000"/>
                          </a:solidFill>
                          <a:effectLst/>
                          <a:latin typeface="Calibri" panose="020F0502020204030204" pitchFamily="34" charset="0"/>
                        </a:rPr>
                        <a:t>41</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 Activity Done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Number</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Yes</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19-04-18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752543067"/>
                  </a:ext>
                </a:extLst>
              </a:tr>
              <a:tr h="220283">
                <a:tc>
                  <a:txBody>
                    <a:bodyPr/>
                    <a:lstStyle/>
                    <a:p>
                      <a:pPr algn="ctr" fontAlgn="b"/>
                      <a:r>
                        <a:rPr lang="en-US" sz="1100" b="0" i="0" u="none" strike="noStrike">
                          <a:solidFill>
                            <a:srgbClr val="000000"/>
                          </a:solidFill>
                          <a:effectLst/>
                          <a:latin typeface="Calibri" panose="020F0502020204030204" pitchFamily="34" charset="0"/>
                        </a:rPr>
                        <a:t>42</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PBG Value</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Cost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12-02-18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837448726"/>
                  </a:ext>
                </a:extLst>
              </a:tr>
              <a:tr h="220283">
                <a:tc>
                  <a:txBody>
                    <a:bodyPr/>
                    <a:lstStyle/>
                    <a:p>
                      <a:pPr algn="ctr" fontAlgn="b"/>
                      <a:r>
                        <a:rPr lang="en-US" sz="1100" b="0" i="0" u="none" strike="noStrike">
                          <a:solidFill>
                            <a:srgbClr val="000000"/>
                          </a:solidFill>
                          <a:effectLst/>
                          <a:latin typeface="Calibri" panose="020F0502020204030204" pitchFamily="34" charset="0"/>
                        </a:rPr>
                        <a:t>43</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Actual Cost Against Budget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Cost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12-04-18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50345161"/>
                  </a:ext>
                </a:extLst>
              </a:tr>
              <a:tr h="220283">
                <a:tc>
                  <a:txBody>
                    <a:bodyPr/>
                    <a:lstStyle/>
                    <a:p>
                      <a:pPr algn="ctr" fontAlgn="b"/>
                      <a:r>
                        <a:rPr lang="en-US" sz="1100" b="0" i="0" u="none" strike="noStrike">
                          <a:solidFill>
                            <a:srgbClr val="000000"/>
                          </a:solidFill>
                          <a:effectLst/>
                          <a:latin typeface="Calibri" panose="020F0502020204030204" pitchFamily="34" charset="0"/>
                        </a:rPr>
                        <a:t>44</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Flag Status</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Flag</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29-11-17</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681969146"/>
                  </a:ext>
                </a:extLst>
              </a:tr>
              <a:tr h="220283">
                <a:tc>
                  <a:txBody>
                    <a:bodyPr/>
                    <a:lstStyle/>
                    <a:p>
                      <a:pPr algn="ctr" fontAlgn="b"/>
                      <a:r>
                        <a:rPr lang="en-US" sz="1100" b="0" i="0" u="none" strike="noStrike">
                          <a:solidFill>
                            <a:srgbClr val="000000"/>
                          </a:solidFill>
                          <a:effectLst/>
                          <a:latin typeface="Calibri" panose="020F0502020204030204" pitchFamily="34" charset="0"/>
                        </a:rPr>
                        <a:t>45</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Design Prepared#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Number</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14-02-18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97437200"/>
                  </a:ext>
                </a:extLst>
              </a:tr>
              <a:tr h="220283">
                <a:tc>
                  <a:txBody>
                    <a:bodyPr/>
                    <a:lstStyle/>
                    <a:p>
                      <a:pPr algn="ctr" fontAlgn="b"/>
                      <a:r>
                        <a:rPr lang="en-US" sz="1100" b="0" i="0" u="none" strike="noStrike">
                          <a:solidFill>
                            <a:srgbClr val="000000"/>
                          </a:solidFill>
                          <a:effectLst/>
                          <a:latin typeface="Calibri" panose="020F0502020204030204" pitchFamily="34" charset="0"/>
                        </a:rPr>
                        <a:t>46</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Activity On #Equipment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Number</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12-04-18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71487395"/>
                  </a:ext>
                </a:extLst>
              </a:tr>
              <a:tr h="220283">
                <a:tc>
                  <a:txBody>
                    <a:bodyPr/>
                    <a:lstStyle/>
                    <a:p>
                      <a:pPr algn="ctr" fontAlgn="b"/>
                      <a:r>
                        <a:rPr lang="en-US" sz="1100" b="0" i="0" u="none" strike="noStrike">
                          <a:solidFill>
                            <a:srgbClr val="000000"/>
                          </a:solidFill>
                          <a:effectLst/>
                          <a:latin typeface="Calibri" panose="020F0502020204030204" pitchFamily="34" charset="0"/>
                        </a:rPr>
                        <a:t>47</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Health</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Health</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29-11-17</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47453084"/>
                  </a:ext>
                </a:extLst>
              </a:tr>
              <a:tr h="220283">
                <a:tc>
                  <a:txBody>
                    <a:bodyPr/>
                    <a:lstStyle/>
                    <a:p>
                      <a:pPr algn="ctr" fontAlgn="b"/>
                      <a:r>
                        <a:rPr lang="en-US" sz="1100" b="0" i="0" u="none" strike="noStrike">
                          <a:solidFill>
                            <a:srgbClr val="000000"/>
                          </a:solidFill>
                          <a:effectLst/>
                          <a:latin typeface="Calibri" panose="020F0502020204030204" pitchFamily="34" charset="0"/>
                        </a:rPr>
                        <a:t>48</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EarlierCommitments</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23-02-18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86456084"/>
                  </a:ext>
                </a:extLst>
              </a:tr>
              <a:tr h="220283">
                <a:tc>
                  <a:txBody>
                    <a:bodyPr/>
                    <a:lstStyle/>
                    <a:p>
                      <a:pPr algn="ctr" fontAlgn="b"/>
                      <a:r>
                        <a:rPr lang="en-US" sz="1100" b="0" i="0" u="none" strike="noStrike">
                          <a:solidFill>
                            <a:srgbClr val="000000"/>
                          </a:solidFill>
                          <a:effectLst/>
                          <a:latin typeface="Calibri" panose="020F0502020204030204" pitchFamily="34" charset="0"/>
                        </a:rPr>
                        <a:t>49</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Payment Amount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Cost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12-04-18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90882124"/>
                  </a:ext>
                </a:extLst>
              </a:tr>
              <a:tr h="220283">
                <a:tc>
                  <a:txBody>
                    <a:bodyPr/>
                    <a:lstStyle/>
                    <a:p>
                      <a:pPr algn="ctr" fontAlgn="b"/>
                      <a:r>
                        <a:rPr lang="en-US" sz="1100" b="0" i="0" u="none" strike="noStrike">
                          <a:solidFill>
                            <a:srgbClr val="000000"/>
                          </a:solidFill>
                          <a:effectLst/>
                          <a:latin typeface="Calibri" panose="020F0502020204030204" pitchFamily="34" charset="0"/>
                        </a:rPr>
                        <a:t>50</a:t>
                      </a:r>
                    </a:p>
                  </a:txBody>
                  <a:tcPr marL="4581" marR="4581" marT="4581"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Risk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581" marR="4581" marT="4581"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08-01-18</a:t>
                      </a:r>
                    </a:p>
                  </a:txBody>
                  <a:tcPr marL="4581" marR="4581" marT="4581"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059435797"/>
                  </a:ext>
                </a:extLst>
              </a:tr>
            </a:tbl>
          </a:graphicData>
        </a:graphic>
      </p:graphicFrame>
    </p:spTree>
    <p:extLst>
      <p:ext uri="{BB962C8B-B14F-4D97-AF65-F5344CB8AC3E}">
        <p14:creationId xmlns:p14="http://schemas.microsoft.com/office/powerpoint/2010/main" val="1090309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D67F6-2E5F-4101-A0D8-D7C5CDFEA567}"/>
              </a:ext>
            </a:extLst>
          </p:cNvPr>
          <p:cNvSpPr>
            <a:spLocks noGrp="1"/>
          </p:cNvSpPr>
          <p:nvPr>
            <p:ph type="title"/>
          </p:nvPr>
        </p:nvSpPr>
        <p:spPr/>
        <p:txBody>
          <a:bodyPr>
            <a:normAutofit fontScale="90000"/>
          </a:bodyPr>
          <a:lstStyle/>
          <a:p>
            <a:r>
              <a:rPr lang="en-US" dirty="0"/>
              <a:t>Project Level Customization</a:t>
            </a:r>
          </a:p>
        </p:txBody>
      </p:sp>
      <p:graphicFrame>
        <p:nvGraphicFramePr>
          <p:cNvPr id="4" name="Table 3">
            <a:extLst>
              <a:ext uri="{FF2B5EF4-FFF2-40B4-BE49-F238E27FC236}">
                <a16:creationId xmlns:a16="http://schemas.microsoft.com/office/drawing/2014/main" id="{360649C6-3F87-48D0-AABA-D86B679498E6}"/>
              </a:ext>
            </a:extLst>
          </p:cNvPr>
          <p:cNvGraphicFramePr>
            <a:graphicFrameLocks noGrp="1"/>
          </p:cNvGraphicFramePr>
          <p:nvPr>
            <p:extLst>
              <p:ext uri="{D42A27DB-BD31-4B8C-83A1-F6EECF244321}">
                <p14:modId xmlns:p14="http://schemas.microsoft.com/office/powerpoint/2010/main" val="4170830913"/>
              </p:ext>
            </p:extLst>
          </p:nvPr>
        </p:nvGraphicFramePr>
        <p:xfrm>
          <a:off x="1275550" y="1060396"/>
          <a:ext cx="9935455" cy="5294300"/>
        </p:xfrm>
        <a:graphic>
          <a:graphicData uri="http://schemas.openxmlformats.org/drawingml/2006/table">
            <a:tbl>
              <a:tblPr/>
              <a:tblGrid>
                <a:gridCol w="313152">
                  <a:extLst>
                    <a:ext uri="{9D8B030D-6E8A-4147-A177-3AD203B41FA5}">
                      <a16:colId xmlns:a16="http://schemas.microsoft.com/office/drawing/2014/main" val="3430263858"/>
                    </a:ext>
                  </a:extLst>
                </a:gridCol>
                <a:gridCol w="1850443">
                  <a:extLst>
                    <a:ext uri="{9D8B030D-6E8A-4147-A177-3AD203B41FA5}">
                      <a16:colId xmlns:a16="http://schemas.microsoft.com/office/drawing/2014/main" val="3087836261"/>
                    </a:ext>
                  </a:extLst>
                </a:gridCol>
                <a:gridCol w="1024860">
                  <a:extLst>
                    <a:ext uri="{9D8B030D-6E8A-4147-A177-3AD203B41FA5}">
                      <a16:colId xmlns:a16="http://schemas.microsoft.com/office/drawing/2014/main" val="1996676586"/>
                    </a:ext>
                  </a:extLst>
                </a:gridCol>
                <a:gridCol w="626304">
                  <a:extLst>
                    <a:ext uri="{9D8B030D-6E8A-4147-A177-3AD203B41FA5}">
                      <a16:colId xmlns:a16="http://schemas.microsoft.com/office/drawing/2014/main" val="3431297021"/>
                    </a:ext>
                  </a:extLst>
                </a:gridCol>
                <a:gridCol w="612070">
                  <a:extLst>
                    <a:ext uri="{9D8B030D-6E8A-4147-A177-3AD203B41FA5}">
                      <a16:colId xmlns:a16="http://schemas.microsoft.com/office/drawing/2014/main" val="3921891642"/>
                    </a:ext>
                  </a:extLst>
                </a:gridCol>
                <a:gridCol w="868284">
                  <a:extLst>
                    <a:ext uri="{9D8B030D-6E8A-4147-A177-3AD203B41FA5}">
                      <a16:colId xmlns:a16="http://schemas.microsoft.com/office/drawing/2014/main" val="2409344786"/>
                    </a:ext>
                  </a:extLst>
                </a:gridCol>
                <a:gridCol w="768646">
                  <a:extLst>
                    <a:ext uri="{9D8B030D-6E8A-4147-A177-3AD203B41FA5}">
                      <a16:colId xmlns:a16="http://schemas.microsoft.com/office/drawing/2014/main" val="3335503527"/>
                    </a:ext>
                  </a:extLst>
                </a:gridCol>
                <a:gridCol w="1537291">
                  <a:extLst>
                    <a:ext uri="{9D8B030D-6E8A-4147-A177-3AD203B41FA5}">
                      <a16:colId xmlns:a16="http://schemas.microsoft.com/office/drawing/2014/main" val="484629557"/>
                    </a:ext>
                  </a:extLst>
                </a:gridCol>
                <a:gridCol w="1238373">
                  <a:extLst>
                    <a:ext uri="{9D8B030D-6E8A-4147-A177-3AD203B41FA5}">
                      <a16:colId xmlns:a16="http://schemas.microsoft.com/office/drawing/2014/main" val="1612418566"/>
                    </a:ext>
                  </a:extLst>
                </a:gridCol>
                <a:gridCol w="1096032">
                  <a:extLst>
                    <a:ext uri="{9D8B030D-6E8A-4147-A177-3AD203B41FA5}">
                      <a16:colId xmlns:a16="http://schemas.microsoft.com/office/drawing/2014/main" val="3204070010"/>
                    </a:ext>
                  </a:extLst>
                </a:gridCol>
              </a:tblGrid>
              <a:tr h="264715">
                <a:tc>
                  <a:txBody>
                    <a:bodyPr/>
                    <a:lstStyle/>
                    <a:p>
                      <a:pPr algn="ctr" fontAlgn="b"/>
                      <a:r>
                        <a:rPr lang="en-US" sz="1100" b="0" i="0" u="none" strike="noStrike">
                          <a:solidFill>
                            <a:srgbClr val="000000"/>
                          </a:solidFill>
                          <a:effectLst/>
                          <a:latin typeface="Calibri" panose="020F0502020204030204" pitchFamily="34" charset="0"/>
                        </a:rPr>
                        <a:t>51</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dirty="0">
                          <a:solidFill>
                            <a:srgbClr val="000000"/>
                          </a:solidFill>
                          <a:effectLst/>
                          <a:latin typeface="Calibri" panose="020F0502020204030204" pitchFamily="34" charset="0"/>
                        </a:rPr>
                        <a:t>LC End Date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Date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21-03-18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319255390"/>
                  </a:ext>
                </a:extLst>
              </a:tr>
              <a:tr h="264715">
                <a:tc>
                  <a:txBody>
                    <a:bodyPr/>
                    <a:lstStyle/>
                    <a:p>
                      <a:pPr algn="ctr" fontAlgn="b"/>
                      <a:r>
                        <a:rPr lang="en-US" sz="1100" b="0" i="0" u="none" strike="noStrike">
                          <a:solidFill>
                            <a:srgbClr val="000000"/>
                          </a:solidFill>
                          <a:effectLst/>
                          <a:latin typeface="Calibri" panose="020F0502020204030204" pitchFamily="34" charset="0"/>
                        </a:rPr>
                        <a:t>52</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PBG Validity Date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Date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22-03-18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81722443"/>
                  </a:ext>
                </a:extLst>
              </a:tr>
              <a:tr h="264715">
                <a:tc>
                  <a:txBody>
                    <a:bodyPr/>
                    <a:lstStyle/>
                    <a:p>
                      <a:pPr algn="ctr" fontAlgn="b"/>
                      <a:r>
                        <a:rPr lang="en-US" sz="1100" b="0" i="0" u="none" strike="noStrike">
                          <a:solidFill>
                            <a:srgbClr val="000000"/>
                          </a:solidFill>
                          <a:effectLst/>
                          <a:latin typeface="Calibri" panose="020F0502020204030204" pitchFamily="34" charset="0"/>
                        </a:rPr>
                        <a:t>53</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Equipment Delivery State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07-04-18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947758764"/>
                  </a:ext>
                </a:extLst>
              </a:tr>
              <a:tr h="264715">
                <a:tc>
                  <a:txBody>
                    <a:bodyPr/>
                    <a:lstStyle/>
                    <a:p>
                      <a:pPr algn="ctr" fontAlgn="b"/>
                      <a:r>
                        <a:rPr lang="en-US" sz="1100" b="0" i="0" u="none" strike="noStrike">
                          <a:solidFill>
                            <a:srgbClr val="000000"/>
                          </a:solidFill>
                          <a:effectLst/>
                          <a:latin typeface="Calibri" panose="020F0502020204030204" pitchFamily="34" charset="0"/>
                        </a:rPr>
                        <a:t>54</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Design Approved#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Number</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14-02-18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452949765"/>
                  </a:ext>
                </a:extLst>
              </a:tr>
              <a:tr h="264715">
                <a:tc>
                  <a:txBody>
                    <a:bodyPr/>
                    <a:lstStyle/>
                    <a:p>
                      <a:pPr algn="ctr" fontAlgn="b"/>
                      <a:r>
                        <a:rPr lang="en-US" sz="1100" b="0" i="0" u="none" strike="noStrike">
                          <a:solidFill>
                            <a:srgbClr val="000000"/>
                          </a:solidFill>
                          <a:effectLst/>
                          <a:latin typeface="Calibri" panose="020F0502020204030204" pitchFamily="34" charset="0"/>
                        </a:rPr>
                        <a:t>55</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Department Commitment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Commitment Type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29-03-18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15572180"/>
                  </a:ext>
                </a:extLst>
              </a:tr>
              <a:tr h="264715">
                <a:tc>
                  <a:txBody>
                    <a:bodyPr/>
                    <a:lstStyle/>
                    <a:p>
                      <a:pPr algn="ctr" fontAlgn="b"/>
                      <a:r>
                        <a:rPr lang="en-US" sz="1100" b="0" i="0" u="none" strike="noStrike">
                          <a:solidFill>
                            <a:srgbClr val="000000"/>
                          </a:solidFill>
                          <a:effectLst/>
                          <a:latin typeface="Calibri" panose="020F0502020204030204" pitchFamily="34" charset="0"/>
                        </a:rPr>
                        <a:t>56</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Invoice #</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12-04-18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500026352"/>
                  </a:ext>
                </a:extLst>
              </a:tr>
              <a:tr h="264715">
                <a:tc>
                  <a:txBody>
                    <a:bodyPr/>
                    <a:lstStyle/>
                    <a:p>
                      <a:pPr algn="ctr" fontAlgn="b"/>
                      <a:r>
                        <a:rPr lang="en-US" sz="1100" b="0" i="0" u="none" strike="noStrike">
                          <a:solidFill>
                            <a:srgbClr val="000000"/>
                          </a:solidFill>
                          <a:effectLst/>
                          <a:latin typeface="Calibri" panose="020F0502020204030204" pitchFamily="34" charset="0"/>
                        </a:rPr>
                        <a:t>57</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Payment Date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Date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12-04-18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259123494"/>
                  </a:ext>
                </a:extLst>
              </a:tr>
              <a:tr h="264715">
                <a:tc>
                  <a:txBody>
                    <a:bodyPr/>
                    <a:lstStyle/>
                    <a:p>
                      <a:pPr algn="ctr" fontAlgn="b"/>
                      <a:r>
                        <a:rPr lang="en-US" sz="1100" b="0" i="0" u="none" strike="noStrike">
                          <a:solidFill>
                            <a:srgbClr val="000000"/>
                          </a:solidFill>
                          <a:effectLst/>
                          <a:latin typeface="Calibri" panose="020F0502020204030204" pitchFamily="34" charset="0"/>
                        </a:rPr>
                        <a:t>58</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AssignedEV%</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Number</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06-03-18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900590739"/>
                  </a:ext>
                </a:extLst>
              </a:tr>
              <a:tr h="264715">
                <a:tc>
                  <a:txBody>
                    <a:bodyPr/>
                    <a:lstStyle/>
                    <a:p>
                      <a:pPr algn="ctr" fontAlgn="b"/>
                      <a:r>
                        <a:rPr lang="en-US" sz="1100" b="0" i="0" u="none" strike="noStrike">
                          <a:solidFill>
                            <a:srgbClr val="000000"/>
                          </a:solidFill>
                          <a:effectLst/>
                          <a:latin typeface="Calibri" panose="020F0502020204030204" pitchFamily="34" charset="0"/>
                        </a:rPr>
                        <a:t>59</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Equipment Value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Cost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23-03-18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336989975"/>
                  </a:ext>
                </a:extLst>
              </a:tr>
              <a:tr h="264715">
                <a:tc>
                  <a:txBody>
                    <a:bodyPr/>
                    <a:lstStyle/>
                    <a:p>
                      <a:pPr algn="ctr" fontAlgn="b"/>
                      <a:r>
                        <a:rPr lang="en-US" sz="1100" b="0" i="0" u="none" strike="noStrike">
                          <a:solidFill>
                            <a:srgbClr val="000000"/>
                          </a:solidFill>
                          <a:effectLst/>
                          <a:latin typeface="Calibri" panose="020F0502020204030204" pitchFamily="34" charset="0"/>
                        </a:rPr>
                        <a:t>60</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Delay Dueto Proposed Date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Duration</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24-03-18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640969224"/>
                  </a:ext>
                </a:extLst>
              </a:tr>
              <a:tr h="264715">
                <a:tc>
                  <a:txBody>
                    <a:bodyPr/>
                    <a:lstStyle/>
                    <a:p>
                      <a:pPr algn="ctr" fontAlgn="b"/>
                      <a:r>
                        <a:rPr lang="en-US" sz="1100" b="0" i="0" u="none" strike="noStrike">
                          <a:solidFill>
                            <a:srgbClr val="000000"/>
                          </a:solidFill>
                          <a:effectLst/>
                          <a:latin typeface="Calibri" panose="020F0502020204030204" pitchFamily="34" charset="0"/>
                        </a:rPr>
                        <a:t>61</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LC Start Date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Date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21-03-18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302747056"/>
                  </a:ext>
                </a:extLst>
              </a:tr>
              <a:tr h="264715">
                <a:tc>
                  <a:txBody>
                    <a:bodyPr/>
                    <a:lstStyle/>
                    <a:p>
                      <a:pPr algn="ctr" fontAlgn="b"/>
                      <a:r>
                        <a:rPr lang="en-US" sz="1100" b="0" i="0" u="none" strike="noStrike">
                          <a:solidFill>
                            <a:srgbClr val="000000"/>
                          </a:solidFill>
                          <a:effectLst/>
                          <a:latin typeface="Calibri" panose="020F0502020204030204" pitchFamily="34" charset="0"/>
                        </a:rPr>
                        <a:t>62</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MilestoneName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MilestoneList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12-02-18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197942397"/>
                  </a:ext>
                </a:extLst>
              </a:tr>
              <a:tr h="264715">
                <a:tc>
                  <a:txBody>
                    <a:bodyPr/>
                    <a:lstStyle/>
                    <a:p>
                      <a:pPr algn="ctr" fontAlgn="b"/>
                      <a:r>
                        <a:rPr lang="en-US" sz="1100" b="0" i="0" u="none" strike="noStrike">
                          <a:solidFill>
                            <a:srgbClr val="000000"/>
                          </a:solidFill>
                          <a:effectLst/>
                          <a:latin typeface="Calibri" panose="020F0502020204030204" pitchFamily="34" charset="0"/>
                        </a:rPr>
                        <a:t>63</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Equipment Delivery Country</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07-04-18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07859009"/>
                  </a:ext>
                </a:extLst>
              </a:tr>
              <a:tr h="264715">
                <a:tc>
                  <a:txBody>
                    <a:bodyPr/>
                    <a:lstStyle/>
                    <a:p>
                      <a:pPr algn="ctr" fontAlgn="b"/>
                      <a:r>
                        <a:rPr lang="en-US" sz="1100" b="0" i="0" u="none" strike="noStrike">
                          <a:solidFill>
                            <a:srgbClr val="000000"/>
                          </a:solidFill>
                          <a:effectLst/>
                          <a:latin typeface="Calibri" panose="020F0502020204030204" pitchFamily="34" charset="0"/>
                        </a:rPr>
                        <a:t>64</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Equipment Delivery City</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07-04-18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344220482"/>
                  </a:ext>
                </a:extLst>
              </a:tr>
              <a:tr h="264715">
                <a:tc>
                  <a:txBody>
                    <a:bodyPr/>
                    <a:lstStyle/>
                    <a:p>
                      <a:pPr algn="ctr" fontAlgn="b"/>
                      <a:r>
                        <a:rPr lang="en-US" sz="1100" b="0" i="0" u="none" strike="noStrike">
                          <a:solidFill>
                            <a:srgbClr val="000000"/>
                          </a:solidFill>
                          <a:effectLst/>
                          <a:latin typeface="Calibri" panose="020F0502020204030204" pitchFamily="34" charset="0"/>
                        </a:rPr>
                        <a:t>65</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Critical Work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Flag</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07-04-18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07208352"/>
                  </a:ext>
                </a:extLst>
              </a:tr>
              <a:tr h="264715">
                <a:tc>
                  <a:txBody>
                    <a:bodyPr/>
                    <a:lstStyle/>
                    <a:p>
                      <a:pPr algn="ctr" fontAlgn="b"/>
                      <a:r>
                        <a:rPr lang="en-US" sz="1100" b="0" i="0" u="none" strike="noStrike">
                          <a:solidFill>
                            <a:srgbClr val="000000"/>
                          </a:solidFill>
                          <a:effectLst/>
                          <a:latin typeface="Calibri" panose="020F0502020204030204" pitchFamily="34" charset="0"/>
                        </a:rPr>
                        <a:t>66</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 Department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Department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26-12-17</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15545029"/>
                  </a:ext>
                </a:extLst>
              </a:tr>
              <a:tr h="264715">
                <a:tc>
                  <a:txBody>
                    <a:bodyPr/>
                    <a:lstStyle/>
                    <a:p>
                      <a:pPr algn="ctr" fontAlgn="b"/>
                      <a:r>
                        <a:rPr lang="en-US" sz="1100" b="0" i="0" u="none" strike="noStrike">
                          <a:solidFill>
                            <a:srgbClr val="000000"/>
                          </a:solidFill>
                          <a:effectLst/>
                          <a:latin typeface="Calibri" panose="020F0502020204030204" pitchFamily="34" charset="0"/>
                        </a:rPr>
                        <a:t>67</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RM Location</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02-01-18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518049481"/>
                  </a:ext>
                </a:extLst>
              </a:tr>
              <a:tr h="264715">
                <a:tc>
                  <a:txBody>
                    <a:bodyPr/>
                    <a:lstStyle/>
                    <a:p>
                      <a:pPr algn="ctr" fontAlgn="b"/>
                      <a:r>
                        <a:rPr lang="en-US" sz="1100" b="0" i="0" u="none" strike="noStrike">
                          <a:solidFill>
                            <a:srgbClr val="000000"/>
                          </a:solidFill>
                          <a:effectLst/>
                          <a:latin typeface="Calibri" panose="020F0502020204030204" pitchFamily="34" charset="0"/>
                        </a:rPr>
                        <a:t>68</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Payment Milestone</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Boolean</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02-01-18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543458335"/>
                  </a:ext>
                </a:extLst>
              </a:tr>
              <a:tr h="264715">
                <a:tc>
                  <a:txBody>
                    <a:bodyPr/>
                    <a:lstStyle/>
                    <a:p>
                      <a:pPr algn="ctr" fontAlgn="b"/>
                      <a:r>
                        <a:rPr lang="en-US" sz="1100" b="0" i="0" u="none" strike="noStrike">
                          <a:solidFill>
                            <a:srgbClr val="000000"/>
                          </a:solidFill>
                          <a:effectLst/>
                          <a:latin typeface="Calibri" panose="020F0502020204030204" pitchFamily="34" charset="0"/>
                        </a:rPr>
                        <a:t>69</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 Location</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r" fontAlgn="b"/>
                      <a:r>
                        <a:rPr lang="en-US" sz="1100" b="0" i="0" u="none" strike="noStrike">
                          <a:solidFill>
                            <a:srgbClr val="000000"/>
                          </a:solidFill>
                          <a:effectLst/>
                          <a:latin typeface="Calibri" panose="020F0502020204030204" pitchFamily="34" charset="0"/>
                        </a:rPr>
                        <a:t>02-01-18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977253448"/>
                  </a:ext>
                </a:extLst>
              </a:tr>
              <a:tr h="264715">
                <a:tc>
                  <a:txBody>
                    <a:bodyPr/>
                    <a:lstStyle/>
                    <a:p>
                      <a:pPr algn="ctr" fontAlgn="b"/>
                      <a:r>
                        <a:rPr lang="en-US" sz="1100" b="0" i="0" u="none" strike="noStrike">
                          <a:solidFill>
                            <a:srgbClr val="000000"/>
                          </a:solidFill>
                          <a:effectLst/>
                          <a:latin typeface="Calibri" panose="020F0502020204030204" pitchFamily="34" charset="0"/>
                        </a:rPr>
                        <a:t>70</a:t>
                      </a:r>
                    </a:p>
                  </a:txBody>
                  <a:tcPr marL="4763" marR="4763" marT="4763"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Task Vendor</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Task</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Text</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Not required</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02-01-18</a:t>
                      </a:r>
                    </a:p>
                  </a:txBody>
                  <a:tcPr marL="4763" marR="4763" marT="4763"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254873837"/>
                  </a:ext>
                </a:extLst>
              </a:tr>
            </a:tbl>
          </a:graphicData>
        </a:graphic>
      </p:graphicFrame>
    </p:spTree>
    <p:extLst>
      <p:ext uri="{BB962C8B-B14F-4D97-AF65-F5344CB8AC3E}">
        <p14:creationId xmlns:p14="http://schemas.microsoft.com/office/powerpoint/2010/main" val="4291872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345A-0185-46CC-BE14-522A2CAED47E}"/>
              </a:ext>
            </a:extLst>
          </p:cNvPr>
          <p:cNvSpPr>
            <a:spLocks noGrp="1"/>
          </p:cNvSpPr>
          <p:nvPr>
            <p:ph type="title"/>
          </p:nvPr>
        </p:nvSpPr>
        <p:spPr/>
        <p:txBody>
          <a:bodyPr>
            <a:normAutofit fontScale="90000"/>
          </a:bodyPr>
          <a:lstStyle/>
          <a:p>
            <a:endParaRPr lang="en-US"/>
          </a:p>
        </p:txBody>
      </p:sp>
      <p:graphicFrame>
        <p:nvGraphicFramePr>
          <p:cNvPr id="4" name="Table 3">
            <a:extLst>
              <a:ext uri="{FF2B5EF4-FFF2-40B4-BE49-F238E27FC236}">
                <a16:creationId xmlns:a16="http://schemas.microsoft.com/office/drawing/2014/main" id="{48547187-9D89-48DF-AD36-BC9E6E96C170}"/>
              </a:ext>
            </a:extLst>
          </p:cNvPr>
          <p:cNvGraphicFramePr>
            <a:graphicFrameLocks noGrp="1"/>
          </p:cNvGraphicFramePr>
          <p:nvPr>
            <p:extLst>
              <p:ext uri="{D42A27DB-BD31-4B8C-83A1-F6EECF244321}">
                <p14:modId xmlns:p14="http://schemas.microsoft.com/office/powerpoint/2010/main" val="1252401072"/>
              </p:ext>
            </p:extLst>
          </p:nvPr>
        </p:nvGraphicFramePr>
        <p:xfrm>
          <a:off x="1605963" y="1129553"/>
          <a:ext cx="9474413" cy="4990890"/>
        </p:xfrm>
        <a:graphic>
          <a:graphicData uri="http://schemas.openxmlformats.org/drawingml/2006/table">
            <a:tbl>
              <a:tblPr firstRow="1" bandRow="1">
                <a:tableStyleId>{B301B821-A1FF-4177-AEE7-76D212191A09}</a:tableStyleId>
              </a:tblPr>
              <a:tblGrid>
                <a:gridCol w="3588444">
                  <a:extLst>
                    <a:ext uri="{9D8B030D-6E8A-4147-A177-3AD203B41FA5}">
                      <a16:colId xmlns:a16="http://schemas.microsoft.com/office/drawing/2014/main" val="729043407"/>
                    </a:ext>
                  </a:extLst>
                </a:gridCol>
                <a:gridCol w="2470773">
                  <a:extLst>
                    <a:ext uri="{9D8B030D-6E8A-4147-A177-3AD203B41FA5}">
                      <a16:colId xmlns:a16="http://schemas.microsoft.com/office/drawing/2014/main" val="2297603824"/>
                    </a:ext>
                  </a:extLst>
                </a:gridCol>
                <a:gridCol w="3415196">
                  <a:extLst>
                    <a:ext uri="{9D8B030D-6E8A-4147-A177-3AD203B41FA5}">
                      <a16:colId xmlns:a16="http://schemas.microsoft.com/office/drawing/2014/main" val="755037743"/>
                    </a:ext>
                  </a:extLst>
                </a:gridCol>
              </a:tblGrid>
              <a:tr h="262422">
                <a:tc>
                  <a:txBody>
                    <a:bodyPr/>
                    <a:lstStyle/>
                    <a:p>
                      <a:pPr algn="l" fontAlgn="b"/>
                      <a:r>
                        <a:rPr lang="en-US" sz="2000" u="sng" strike="noStrike">
                          <a:effectLst/>
                        </a:rPr>
                        <a:t>Lookup Table</a:t>
                      </a:r>
                      <a:endParaRPr lang="en-US" sz="18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en-US" sz="2000" u="sng" strike="noStrike">
                          <a:effectLst/>
                        </a:rPr>
                        <a:t>Type</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sng" strike="noStrike">
                          <a:effectLst/>
                        </a:rPr>
                        <a:t>Last Updated</a:t>
                      </a:r>
                      <a:endParaRPr lang="en-US" sz="2000" b="0" i="0" u="sng" strike="noStrike">
                        <a:solidFill>
                          <a:srgbClr val="0563C1"/>
                        </a:solidFill>
                        <a:effectLst/>
                        <a:latin typeface="Calibri" panose="020F0502020204030204" pitchFamily="34" charset="0"/>
                      </a:endParaRPr>
                    </a:p>
                  </a:txBody>
                  <a:tcPr marL="0" marR="0" marT="0" marB="0" anchor="ctr"/>
                </a:tc>
                <a:extLst>
                  <a:ext uri="{0D108BD9-81ED-4DB2-BD59-A6C34878D82A}">
                    <a16:rowId xmlns:a16="http://schemas.microsoft.com/office/drawing/2014/main" val="3754893657"/>
                  </a:ext>
                </a:extLst>
              </a:tr>
              <a:tr h="312406">
                <a:tc>
                  <a:txBody>
                    <a:bodyPr/>
                    <a:lstStyle/>
                    <a:p>
                      <a:pPr algn="l" fontAlgn="ctr"/>
                      <a:r>
                        <a:rPr lang="en-US" sz="2000" u="sng" strike="noStrike" dirty="0">
                          <a:effectLst/>
                        </a:rPr>
                        <a:t>Boolean</a:t>
                      </a:r>
                      <a:endParaRPr lang="en-US" sz="2000" b="0" i="0" u="sng" strike="noStrike" dirty="0">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26-12-17</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2660189914"/>
                  </a:ext>
                </a:extLst>
              </a:tr>
              <a:tr h="312406">
                <a:tc>
                  <a:txBody>
                    <a:bodyPr/>
                    <a:lstStyle/>
                    <a:p>
                      <a:pPr algn="l" fontAlgn="ctr"/>
                      <a:r>
                        <a:rPr lang="en-US" sz="2000" u="sng" strike="noStrike">
                          <a:effectLst/>
                        </a:rPr>
                        <a:t>Commitment Type</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29-03-18</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941801340"/>
                  </a:ext>
                </a:extLst>
              </a:tr>
              <a:tr h="312406">
                <a:tc>
                  <a:txBody>
                    <a:bodyPr/>
                    <a:lstStyle/>
                    <a:p>
                      <a:pPr algn="l" fontAlgn="ctr"/>
                      <a:r>
                        <a:rPr lang="en-US" sz="2000" u="sng" strike="noStrike">
                          <a:effectLst/>
                        </a:rPr>
                        <a:t>Completion Status</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20-02-18</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2811220635"/>
                  </a:ext>
                </a:extLst>
              </a:tr>
              <a:tr h="312406">
                <a:tc>
                  <a:txBody>
                    <a:bodyPr/>
                    <a:lstStyle/>
                    <a:p>
                      <a:pPr algn="l" fontAlgn="ctr"/>
                      <a:r>
                        <a:rPr lang="en-US" sz="2000" u="sng" strike="noStrike">
                          <a:effectLst/>
                        </a:rPr>
                        <a:t>Cost Type</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29-11-17</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1578452235"/>
                  </a:ext>
                </a:extLst>
              </a:tr>
              <a:tr h="312406">
                <a:tc>
                  <a:txBody>
                    <a:bodyPr/>
                    <a:lstStyle/>
                    <a:p>
                      <a:pPr algn="l" fontAlgn="ctr"/>
                      <a:r>
                        <a:rPr lang="en-US" sz="2000" u="sng" strike="noStrike">
                          <a:effectLst/>
                        </a:rPr>
                        <a:t>Customers</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23-04-18</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3163013583"/>
                  </a:ext>
                </a:extLst>
              </a:tr>
              <a:tr h="312406">
                <a:tc>
                  <a:txBody>
                    <a:bodyPr/>
                    <a:lstStyle/>
                    <a:p>
                      <a:pPr algn="l" fontAlgn="ctr"/>
                      <a:r>
                        <a:rPr lang="en-US" sz="2000" u="sng" strike="noStrike">
                          <a:effectLst/>
                        </a:rPr>
                        <a:t>Department</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10-01-18</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1204194555"/>
                  </a:ext>
                </a:extLst>
              </a:tr>
              <a:tr h="312406">
                <a:tc>
                  <a:txBody>
                    <a:bodyPr/>
                    <a:lstStyle/>
                    <a:p>
                      <a:pPr algn="l" fontAlgn="ctr"/>
                      <a:r>
                        <a:rPr lang="en-US" sz="2000" u="sng" strike="noStrike">
                          <a:effectLst/>
                        </a:rPr>
                        <a:t>Health</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29-11-17</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1489647524"/>
                  </a:ext>
                </a:extLst>
              </a:tr>
              <a:tr h="312406">
                <a:tc>
                  <a:txBody>
                    <a:bodyPr/>
                    <a:lstStyle/>
                    <a:p>
                      <a:pPr algn="l" fontAlgn="ctr"/>
                      <a:r>
                        <a:rPr lang="en-US" sz="2000" u="sng" strike="noStrike">
                          <a:effectLst/>
                        </a:rPr>
                        <a:t>LD Min Time UOM</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07-04-18</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2667148225"/>
                  </a:ext>
                </a:extLst>
              </a:tr>
              <a:tr h="312406">
                <a:tc>
                  <a:txBody>
                    <a:bodyPr/>
                    <a:lstStyle/>
                    <a:p>
                      <a:pPr algn="l" fontAlgn="ctr"/>
                      <a:r>
                        <a:rPr lang="en-US" sz="2000" u="sng" strike="noStrike">
                          <a:effectLst/>
                        </a:rPr>
                        <a:t>Material Type</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08-01-18</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2739540928"/>
                  </a:ext>
                </a:extLst>
              </a:tr>
              <a:tr h="312406">
                <a:tc>
                  <a:txBody>
                    <a:bodyPr/>
                    <a:lstStyle/>
                    <a:p>
                      <a:pPr algn="l" fontAlgn="ctr"/>
                      <a:r>
                        <a:rPr lang="en-US" sz="2000" u="sng" strike="noStrike">
                          <a:effectLst/>
                        </a:rPr>
                        <a:t>MilestoneList</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13-02-18</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2923683783"/>
                  </a:ext>
                </a:extLst>
              </a:tr>
              <a:tr h="312406">
                <a:tc>
                  <a:txBody>
                    <a:bodyPr/>
                    <a:lstStyle/>
                    <a:p>
                      <a:pPr algn="l" fontAlgn="ctr"/>
                      <a:r>
                        <a:rPr lang="en-US" sz="2000" u="sng" strike="noStrike">
                          <a:effectLst/>
                        </a:rPr>
                        <a:t>PM List</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21-04-18</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2538033408"/>
                  </a:ext>
                </a:extLst>
              </a:tr>
              <a:tr h="312406">
                <a:tc>
                  <a:txBody>
                    <a:bodyPr/>
                    <a:lstStyle/>
                    <a:p>
                      <a:pPr algn="l" fontAlgn="ctr"/>
                      <a:r>
                        <a:rPr lang="en-US" sz="2000" u="sng" strike="noStrike">
                          <a:effectLst/>
                        </a:rPr>
                        <a:t>ProductType</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06-04-18</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1323433068"/>
                  </a:ext>
                </a:extLst>
              </a:tr>
              <a:tr h="312406">
                <a:tc>
                  <a:txBody>
                    <a:bodyPr/>
                    <a:lstStyle/>
                    <a:p>
                      <a:pPr algn="l" fontAlgn="ctr"/>
                      <a:r>
                        <a:rPr lang="en-US" sz="2000" u="sng" strike="noStrike">
                          <a:effectLst/>
                        </a:rPr>
                        <a:t>Project Managers</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21-02-18</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745447646"/>
                  </a:ext>
                </a:extLst>
              </a:tr>
              <a:tr h="312406">
                <a:tc>
                  <a:txBody>
                    <a:bodyPr/>
                    <a:lstStyle/>
                    <a:p>
                      <a:pPr algn="l" fontAlgn="ctr"/>
                      <a:r>
                        <a:rPr lang="en-US" sz="2000" u="sng" strike="noStrike">
                          <a:effectLst/>
                        </a:rPr>
                        <a:t>RBS</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a:effectLst/>
                        </a:rPr>
                        <a:t>29-11-17</a:t>
                      </a:r>
                      <a:endParaRPr lang="en-US" sz="2000" b="0" i="0" u="none" strike="noStrike">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4151827562"/>
                  </a:ext>
                </a:extLst>
              </a:tr>
              <a:tr h="312406">
                <a:tc>
                  <a:txBody>
                    <a:bodyPr/>
                    <a:lstStyle/>
                    <a:p>
                      <a:pPr algn="l" fontAlgn="ctr"/>
                      <a:r>
                        <a:rPr lang="en-US" sz="2000" u="sng" strike="noStrike">
                          <a:effectLst/>
                        </a:rPr>
                        <a:t>Sales Managers</a:t>
                      </a:r>
                      <a:endParaRPr lang="en-US" sz="2000" b="0" i="0" u="sng" strike="noStrike">
                        <a:solidFill>
                          <a:srgbClr val="0563C1"/>
                        </a:solidFill>
                        <a:effectLst/>
                        <a:latin typeface="Calibri" panose="020F0502020204030204" pitchFamily="34" charset="0"/>
                      </a:endParaRPr>
                    </a:p>
                  </a:txBody>
                  <a:tcPr marL="0" marR="0" marT="0" marB="0" anchor="ctr"/>
                </a:tc>
                <a:tc>
                  <a:txBody>
                    <a:bodyPr/>
                    <a:lstStyle/>
                    <a:p>
                      <a:pPr algn="l" fontAlgn="ctr"/>
                      <a:r>
                        <a:rPr lang="en-US" sz="2000" u="none" strike="noStrike">
                          <a:effectLst/>
                        </a:rPr>
                        <a:t>Text</a:t>
                      </a:r>
                      <a:endParaRPr lang="en-US" sz="2000" b="0" i="0" u="none" strike="noStrike">
                        <a:solidFill>
                          <a:srgbClr val="339933"/>
                        </a:solidFill>
                        <a:effectLst/>
                        <a:latin typeface="Segoe UI" panose="020B0502040204020203" pitchFamily="34" charset="0"/>
                      </a:endParaRPr>
                    </a:p>
                  </a:txBody>
                  <a:tcPr marL="0" marR="0" marT="0" marB="0" anchor="ctr"/>
                </a:tc>
                <a:tc>
                  <a:txBody>
                    <a:bodyPr/>
                    <a:lstStyle/>
                    <a:p>
                      <a:pPr algn="l" fontAlgn="ctr"/>
                      <a:r>
                        <a:rPr lang="en-US" sz="2000" u="none" strike="noStrike" dirty="0">
                          <a:effectLst/>
                        </a:rPr>
                        <a:t>21-02-18</a:t>
                      </a:r>
                      <a:endParaRPr lang="en-US" sz="2000" b="0" i="0" u="none" strike="noStrike" dirty="0">
                        <a:solidFill>
                          <a:srgbClr val="339933"/>
                        </a:solidFill>
                        <a:effectLst/>
                        <a:latin typeface="Segoe UI" panose="020B0502040204020203" pitchFamily="34" charset="0"/>
                      </a:endParaRPr>
                    </a:p>
                  </a:txBody>
                  <a:tcPr marL="0" marR="0" marT="0" marB="0" anchor="ctr"/>
                </a:tc>
                <a:extLst>
                  <a:ext uri="{0D108BD9-81ED-4DB2-BD59-A6C34878D82A}">
                    <a16:rowId xmlns:a16="http://schemas.microsoft.com/office/drawing/2014/main" val="3171084816"/>
                  </a:ext>
                </a:extLst>
              </a:tr>
            </a:tbl>
          </a:graphicData>
        </a:graphic>
      </p:graphicFrame>
    </p:spTree>
    <p:extLst>
      <p:ext uri="{BB962C8B-B14F-4D97-AF65-F5344CB8AC3E}">
        <p14:creationId xmlns:p14="http://schemas.microsoft.com/office/powerpoint/2010/main" val="2524047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9B3EE8-C743-4AE4-8914-A58F7B5B7BB6}"/>
              </a:ext>
            </a:extLst>
          </p:cNvPr>
          <p:cNvSpPr>
            <a:spLocks noGrp="1"/>
          </p:cNvSpPr>
          <p:nvPr>
            <p:ph type="ctrTitle"/>
          </p:nvPr>
        </p:nvSpPr>
        <p:spPr/>
        <p:txBody>
          <a:bodyPr/>
          <a:lstStyle/>
          <a:p>
            <a:r>
              <a:rPr lang="en-US" dirty="0"/>
              <a:t>MSP Customization</a:t>
            </a:r>
            <a:br>
              <a:rPr lang="en-US" dirty="0"/>
            </a:br>
            <a:endParaRPr lang="en-US" dirty="0"/>
          </a:p>
        </p:txBody>
      </p:sp>
    </p:spTree>
    <p:extLst>
      <p:ext uri="{BB962C8B-B14F-4D97-AF65-F5344CB8AC3E}">
        <p14:creationId xmlns:p14="http://schemas.microsoft.com/office/powerpoint/2010/main" val="503175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A3CB8D-0FD3-4D7B-8B79-9CA8FAC56075}"/>
              </a:ext>
            </a:extLst>
          </p:cNvPr>
          <p:cNvSpPr>
            <a:spLocks noGrp="1"/>
          </p:cNvSpPr>
          <p:nvPr>
            <p:ph type="title"/>
          </p:nvPr>
        </p:nvSpPr>
        <p:spPr/>
        <p:txBody>
          <a:bodyPr>
            <a:normAutofit fontScale="90000"/>
          </a:bodyPr>
          <a:lstStyle/>
          <a:p>
            <a:r>
              <a:rPr lang="en-US" dirty="0"/>
              <a:t>View, Table and Filter Developed in MSP</a:t>
            </a:r>
          </a:p>
        </p:txBody>
      </p:sp>
      <p:sp>
        <p:nvSpPr>
          <p:cNvPr id="5" name="Content Placeholder 4">
            <a:extLst>
              <a:ext uri="{FF2B5EF4-FFF2-40B4-BE49-F238E27FC236}">
                <a16:creationId xmlns:a16="http://schemas.microsoft.com/office/drawing/2014/main" id="{319CBA03-4BEA-4EC7-B924-A52DE14DAE7F}"/>
              </a:ext>
            </a:extLst>
          </p:cNvPr>
          <p:cNvSpPr>
            <a:spLocks noGrp="1"/>
          </p:cNvSpPr>
          <p:nvPr>
            <p:ph idx="1"/>
          </p:nvPr>
        </p:nvSpPr>
        <p:spPr/>
        <p:txBody>
          <a:bodyPr/>
          <a:lstStyle/>
          <a:p>
            <a:pPr marL="0" indent="0">
              <a:buNone/>
            </a:pPr>
            <a:r>
              <a:rPr lang="en-US" dirty="0">
                <a:solidFill>
                  <a:srgbClr val="000000"/>
                </a:solidFill>
                <a:latin typeface="Times New Roman" panose="02020603050405020304" pitchFamily="18" charset="0"/>
              </a:rPr>
              <a:t>A. TEAM-</a:t>
            </a:r>
            <a:r>
              <a:rPr lang="en-US" dirty="0" err="1">
                <a:solidFill>
                  <a:srgbClr val="000000"/>
                </a:solidFill>
                <a:latin typeface="Times New Roman" panose="02020603050405020304" pitchFamily="18" charset="0"/>
              </a:rPr>
              <a:t>BudgetInfo</a:t>
            </a:r>
            <a:r>
              <a:rPr lang="en-US" dirty="0">
                <a:solidFill>
                  <a:srgbClr val="000000"/>
                </a:solidFill>
                <a:latin typeface="Times New Roman" panose="02020603050405020304" pitchFamily="18" charset="0"/>
              </a:rPr>
              <a:t>-View</a:t>
            </a:r>
          </a:p>
          <a:p>
            <a:pPr marL="0" indent="0">
              <a:buNone/>
            </a:pPr>
            <a:r>
              <a:rPr lang="en-US" dirty="0">
                <a:solidFill>
                  <a:srgbClr val="000000"/>
                </a:solidFill>
                <a:latin typeface="Times New Roman" panose="02020603050405020304" pitchFamily="18" charset="0"/>
              </a:rPr>
              <a:t>B. TEAM-</a:t>
            </a:r>
            <a:r>
              <a:rPr lang="en-US" dirty="0" err="1">
                <a:solidFill>
                  <a:srgbClr val="000000"/>
                </a:solidFill>
                <a:latin typeface="Times New Roman" panose="02020603050405020304" pitchFamily="18" charset="0"/>
              </a:rPr>
              <a:t>Despatch</a:t>
            </a:r>
            <a:r>
              <a:rPr lang="en-US" dirty="0">
                <a:solidFill>
                  <a:srgbClr val="000000"/>
                </a:solidFill>
                <a:latin typeface="Times New Roman" panose="02020603050405020304" pitchFamily="18" charset="0"/>
              </a:rPr>
              <a:t>-View</a:t>
            </a:r>
          </a:p>
          <a:p>
            <a:pPr marL="0" indent="0">
              <a:buNone/>
            </a:pPr>
            <a:r>
              <a:rPr lang="en-US" dirty="0">
                <a:solidFill>
                  <a:srgbClr val="000000"/>
                </a:solidFill>
                <a:latin typeface="Times New Roman" panose="02020603050405020304" pitchFamily="18" charset="0"/>
              </a:rPr>
              <a:t>C. TEAM-Finance-View</a:t>
            </a:r>
          </a:p>
          <a:p>
            <a:pPr marL="0" indent="0">
              <a:buNone/>
            </a:pPr>
            <a:r>
              <a:rPr lang="en-US" dirty="0">
                <a:solidFill>
                  <a:srgbClr val="000000"/>
                </a:solidFill>
                <a:latin typeface="Times New Roman" panose="02020603050405020304" pitchFamily="18" charset="0"/>
              </a:rPr>
              <a:t>D. TEAM-</a:t>
            </a:r>
            <a:r>
              <a:rPr lang="en-US" dirty="0" err="1">
                <a:solidFill>
                  <a:srgbClr val="000000"/>
                </a:solidFill>
                <a:latin typeface="Times New Roman" panose="02020603050405020304" pitchFamily="18" charset="0"/>
              </a:rPr>
              <a:t>GenInfo</a:t>
            </a:r>
            <a:r>
              <a:rPr lang="en-US" dirty="0">
                <a:solidFill>
                  <a:srgbClr val="000000"/>
                </a:solidFill>
                <a:latin typeface="Times New Roman" panose="02020603050405020304" pitchFamily="18" charset="0"/>
              </a:rPr>
              <a:t>-View</a:t>
            </a:r>
          </a:p>
          <a:p>
            <a:pPr marL="0" indent="0">
              <a:buNone/>
            </a:pPr>
            <a:r>
              <a:rPr lang="en-US" dirty="0">
                <a:solidFill>
                  <a:srgbClr val="000000"/>
                </a:solidFill>
                <a:latin typeface="Times New Roman" panose="02020603050405020304" pitchFamily="18" charset="0"/>
              </a:rPr>
              <a:t>E. TEAM-</a:t>
            </a:r>
            <a:r>
              <a:rPr lang="en-US" dirty="0" err="1">
                <a:solidFill>
                  <a:srgbClr val="000000"/>
                </a:solidFill>
                <a:latin typeface="Times New Roman" panose="02020603050405020304" pitchFamily="18" charset="0"/>
              </a:rPr>
              <a:t>ProposedSchedule</a:t>
            </a:r>
            <a:r>
              <a:rPr lang="en-US" dirty="0">
                <a:solidFill>
                  <a:srgbClr val="000000"/>
                </a:solidFill>
                <a:latin typeface="Times New Roman" panose="02020603050405020304" pitchFamily="18" charset="0"/>
              </a:rPr>
              <a:t>-Analysis-View</a:t>
            </a:r>
          </a:p>
          <a:p>
            <a:pPr marL="0" indent="0">
              <a:buNone/>
            </a:pPr>
            <a:r>
              <a:rPr lang="en-US" dirty="0">
                <a:solidFill>
                  <a:srgbClr val="000000"/>
                </a:solidFill>
                <a:latin typeface="Times New Roman" panose="02020603050405020304" pitchFamily="18" charset="0"/>
              </a:rPr>
              <a:t>F. TEAM-Purchase-Dept-View</a:t>
            </a:r>
          </a:p>
          <a:p>
            <a:pPr marL="0" indent="0">
              <a:buNone/>
            </a:pPr>
            <a:r>
              <a:rPr lang="en-US" dirty="0">
                <a:solidFill>
                  <a:srgbClr val="000000"/>
                </a:solidFill>
                <a:latin typeface="Times New Roman" panose="02020603050405020304" pitchFamily="18" charset="0"/>
              </a:rPr>
              <a:t>G. TEAM-Resource-View</a:t>
            </a:r>
          </a:p>
          <a:p>
            <a:pPr marL="0" indent="0">
              <a:buNone/>
            </a:pPr>
            <a:r>
              <a:rPr lang="en-US" dirty="0">
                <a:solidFill>
                  <a:srgbClr val="000000"/>
                </a:solidFill>
                <a:latin typeface="Times New Roman" panose="02020603050405020304" pitchFamily="18" charset="0"/>
              </a:rPr>
              <a:t>H. TEAM-Work-Tracking-View</a:t>
            </a:r>
          </a:p>
          <a:p>
            <a:pPr marL="0" indent="0">
              <a:buNone/>
            </a:pPr>
            <a:r>
              <a:rPr lang="en-US" dirty="0">
                <a:solidFill>
                  <a:srgbClr val="000000"/>
                </a:solidFill>
                <a:latin typeface="Times New Roman" panose="02020603050405020304" pitchFamily="18" charset="0"/>
              </a:rPr>
              <a:t>I. TEAM-Work-Tracking-View-2</a:t>
            </a:r>
          </a:p>
          <a:p>
            <a:pPr marL="0" indent="0">
              <a:buNone/>
            </a:pPr>
            <a:r>
              <a:rPr lang="en-US" dirty="0">
                <a:solidFill>
                  <a:srgbClr val="000000"/>
                </a:solidFill>
                <a:latin typeface="Times New Roman" panose="02020603050405020304" pitchFamily="18" charset="0"/>
              </a:rPr>
              <a:t>J. TEAM-Temp</a:t>
            </a:r>
          </a:p>
          <a:p>
            <a:endParaRPr lang="en-US" dirty="0"/>
          </a:p>
        </p:txBody>
      </p:sp>
    </p:spTree>
    <p:extLst>
      <p:ext uri="{BB962C8B-B14F-4D97-AF65-F5344CB8AC3E}">
        <p14:creationId xmlns:p14="http://schemas.microsoft.com/office/powerpoint/2010/main" val="1053888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F8091-5EB0-461A-9876-C60EDBD53A57}"/>
              </a:ext>
            </a:extLst>
          </p:cNvPr>
          <p:cNvSpPr>
            <a:spLocks noGrp="1"/>
          </p:cNvSpPr>
          <p:nvPr>
            <p:ph type="ctrTitle"/>
          </p:nvPr>
        </p:nvSpPr>
        <p:spPr/>
        <p:txBody>
          <a:bodyPr/>
          <a:lstStyle/>
          <a:p>
            <a:r>
              <a:rPr lang="en-US" dirty="0"/>
              <a:t>Detail Report Against Agreement</a:t>
            </a:r>
            <a:br>
              <a:rPr lang="en-US" dirty="0"/>
            </a:br>
            <a:endParaRPr lang="en-US" dirty="0"/>
          </a:p>
        </p:txBody>
      </p:sp>
    </p:spTree>
    <p:extLst>
      <p:ext uri="{BB962C8B-B14F-4D97-AF65-F5344CB8AC3E}">
        <p14:creationId xmlns:p14="http://schemas.microsoft.com/office/powerpoint/2010/main" val="2602783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60AF-D322-4413-B05D-269A8B11D385}"/>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8B202BF4-314B-4C49-AF77-DD58434D5F88}"/>
              </a:ext>
            </a:extLst>
          </p:cNvPr>
          <p:cNvPicPr>
            <a:picLocks noChangeAspect="1"/>
          </p:cNvPicPr>
          <p:nvPr/>
        </p:nvPicPr>
        <p:blipFill>
          <a:blip r:embed="rId2"/>
          <a:stretch>
            <a:fillRect/>
          </a:stretch>
        </p:blipFill>
        <p:spPr>
          <a:xfrm>
            <a:off x="1184411" y="752332"/>
            <a:ext cx="9658421" cy="3952904"/>
          </a:xfrm>
          <a:prstGeom prst="rect">
            <a:avLst/>
          </a:prstGeom>
        </p:spPr>
      </p:pic>
    </p:spTree>
    <p:extLst>
      <p:ext uri="{BB962C8B-B14F-4D97-AF65-F5344CB8AC3E}">
        <p14:creationId xmlns:p14="http://schemas.microsoft.com/office/powerpoint/2010/main" val="1901218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E0B73-8FF4-47E4-9C29-3F9C8997A0FD}"/>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66444EE6-8635-497F-B7D2-2C0610194A00}"/>
              </a:ext>
            </a:extLst>
          </p:cNvPr>
          <p:cNvPicPr>
            <a:picLocks noChangeAspect="1"/>
          </p:cNvPicPr>
          <p:nvPr/>
        </p:nvPicPr>
        <p:blipFill>
          <a:blip r:embed="rId2"/>
          <a:stretch>
            <a:fillRect/>
          </a:stretch>
        </p:blipFill>
        <p:spPr>
          <a:xfrm>
            <a:off x="2000220" y="744096"/>
            <a:ext cx="8191560" cy="3343299"/>
          </a:xfrm>
          <a:prstGeom prst="rect">
            <a:avLst/>
          </a:prstGeom>
        </p:spPr>
      </p:pic>
    </p:spTree>
    <p:extLst>
      <p:ext uri="{BB962C8B-B14F-4D97-AF65-F5344CB8AC3E}">
        <p14:creationId xmlns:p14="http://schemas.microsoft.com/office/powerpoint/2010/main" val="1020963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FB2F-C6D6-4292-816D-B17A8C7C8589}"/>
              </a:ext>
            </a:extLst>
          </p:cNvPr>
          <p:cNvSpPr>
            <a:spLocks noGrp="1"/>
          </p:cNvSpPr>
          <p:nvPr>
            <p:ph type="title"/>
          </p:nvPr>
        </p:nvSpPr>
        <p:spPr/>
        <p:txBody>
          <a:bodyPr>
            <a:normAutofit fontScale="90000"/>
          </a:bodyPr>
          <a:lstStyle/>
          <a:p>
            <a:endParaRPr lang="en-US"/>
          </a:p>
        </p:txBody>
      </p:sp>
      <p:pic>
        <p:nvPicPr>
          <p:cNvPr id="3" name="Picture 2">
            <a:extLst>
              <a:ext uri="{FF2B5EF4-FFF2-40B4-BE49-F238E27FC236}">
                <a16:creationId xmlns:a16="http://schemas.microsoft.com/office/drawing/2014/main" id="{139C7918-94F0-4249-B61F-123660F1C905}"/>
              </a:ext>
            </a:extLst>
          </p:cNvPr>
          <p:cNvPicPr>
            <a:picLocks noChangeAspect="1"/>
          </p:cNvPicPr>
          <p:nvPr/>
        </p:nvPicPr>
        <p:blipFill>
          <a:blip r:embed="rId2"/>
          <a:stretch>
            <a:fillRect/>
          </a:stretch>
        </p:blipFill>
        <p:spPr>
          <a:xfrm>
            <a:off x="107112" y="790562"/>
            <a:ext cx="11977775" cy="3448075"/>
          </a:xfrm>
          <a:prstGeom prst="rect">
            <a:avLst/>
          </a:prstGeom>
        </p:spPr>
      </p:pic>
    </p:spTree>
    <p:extLst>
      <p:ext uri="{BB962C8B-B14F-4D97-AF65-F5344CB8AC3E}">
        <p14:creationId xmlns:p14="http://schemas.microsoft.com/office/powerpoint/2010/main" val="2461509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EDA1-F3D8-49A2-91A7-CA54584C7417}"/>
              </a:ext>
            </a:extLst>
          </p:cNvPr>
          <p:cNvSpPr>
            <a:spLocks noGrp="1"/>
          </p:cNvSpPr>
          <p:nvPr>
            <p:ph type="title"/>
          </p:nvPr>
        </p:nvSpPr>
        <p:spPr/>
        <p:txBody>
          <a:bodyPr>
            <a:normAutofit fontScale="90000"/>
          </a:bodyPr>
          <a:lstStyle/>
          <a:p>
            <a:endParaRPr lang="en-US"/>
          </a:p>
        </p:txBody>
      </p:sp>
      <p:pic>
        <p:nvPicPr>
          <p:cNvPr id="3" name="Picture 2">
            <a:extLst>
              <a:ext uri="{FF2B5EF4-FFF2-40B4-BE49-F238E27FC236}">
                <a16:creationId xmlns:a16="http://schemas.microsoft.com/office/drawing/2014/main" id="{C45F1893-3E6B-4016-AC29-192A184E8503}"/>
              </a:ext>
            </a:extLst>
          </p:cNvPr>
          <p:cNvPicPr>
            <a:picLocks noChangeAspect="1"/>
          </p:cNvPicPr>
          <p:nvPr/>
        </p:nvPicPr>
        <p:blipFill>
          <a:blip r:embed="rId2"/>
          <a:stretch>
            <a:fillRect/>
          </a:stretch>
        </p:blipFill>
        <p:spPr>
          <a:xfrm>
            <a:off x="140450" y="749890"/>
            <a:ext cx="11911100" cy="2952772"/>
          </a:xfrm>
          <a:prstGeom prst="rect">
            <a:avLst/>
          </a:prstGeom>
        </p:spPr>
      </p:pic>
    </p:spTree>
    <p:extLst>
      <p:ext uri="{BB962C8B-B14F-4D97-AF65-F5344CB8AC3E}">
        <p14:creationId xmlns:p14="http://schemas.microsoft.com/office/powerpoint/2010/main" val="1881276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EDA1-F3D8-49A2-91A7-CA54584C7417}"/>
              </a:ext>
            </a:extLst>
          </p:cNvPr>
          <p:cNvSpPr>
            <a:spLocks noGrp="1"/>
          </p:cNvSpPr>
          <p:nvPr>
            <p:ph type="title"/>
          </p:nvPr>
        </p:nvSpPr>
        <p:spPr/>
        <p:txBody>
          <a:bodyPr>
            <a:normAutofit fontScale="90000"/>
          </a:bodyPr>
          <a:lstStyle/>
          <a:p>
            <a:endParaRPr lang="en-US"/>
          </a:p>
        </p:txBody>
      </p:sp>
      <p:pic>
        <p:nvPicPr>
          <p:cNvPr id="3" name="Picture 2">
            <a:extLst>
              <a:ext uri="{FF2B5EF4-FFF2-40B4-BE49-F238E27FC236}">
                <a16:creationId xmlns:a16="http://schemas.microsoft.com/office/drawing/2014/main" id="{D0F35F14-7942-403E-8594-4A8F022044C6}"/>
              </a:ext>
            </a:extLst>
          </p:cNvPr>
          <p:cNvPicPr>
            <a:picLocks noChangeAspect="1"/>
          </p:cNvPicPr>
          <p:nvPr/>
        </p:nvPicPr>
        <p:blipFill>
          <a:blip r:embed="rId2"/>
          <a:stretch>
            <a:fillRect/>
          </a:stretch>
        </p:blipFill>
        <p:spPr>
          <a:xfrm>
            <a:off x="909599" y="751238"/>
            <a:ext cx="10372801" cy="3938616"/>
          </a:xfrm>
          <a:prstGeom prst="rect">
            <a:avLst/>
          </a:prstGeom>
        </p:spPr>
      </p:pic>
    </p:spTree>
    <p:extLst>
      <p:ext uri="{BB962C8B-B14F-4D97-AF65-F5344CB8AC3E}">
        <p14:creationId xmlns:p14="http://schemas.microsoft.com/office/powerpoint/2010/main" val="28394928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EDA1-F3D8-49A2-91A7-CA54584C7417}"/>
              </a:ext>
            </a:extLst>
          </p:cNvPr>
          <p:cNvSpPr>
            <a:spLocks noGrp="1"/>
          </p:cNvSpPr>
          <p:nvPr>
            <p:ph type="title"/>
          </p:nvPr>
        </p:nvSpPr>
        <p:spPr/>
        <p:txBody>
          <a:bodyPr>
            <a:normAutofit fontScale="90000"/>
          </a:bodyPr>
          <a:lstStyle/>
          <a:p>
            <a:endParaRPr lang="en-US"/>
          </a:p>
        </p:txBody>
      </p:sp>
      <p:pic>
        <p:nvPicPr>
          <p:cNvPr id="3" name="Picture 2">
            <a:extLst>
              <a:ext uri="{FF2B5EF4-FFF2-40B4-BE49-F238E27FC236}">
                <a16:creationId xmlns:a16="http://schemas.microsoft.com/office/drawing/2014/main" id="{B778C547-4977-4B14-930D-DA79483B1C94}"/>
              </a:ext>
            </a:extLst>
          </p:cNvPr>
          <p:cNvPicPr>
            <a:picLocks noChangeAspect="1"/>
          </p:cNvPicPr>
          <p:nvPr/>
        </p:nvPicPr>
        <p:blipFill>
          <a:blip r:embed="rId2"/>
          <a:stretch>
            <a:fillRect/>
          </a:stretch>
        </p:blipFill>
        <p:spPr>
          <a:xfrm>
            <a:off x="1766797" y="689844"/>
            <a:ext cx="7043789" cy="2957534"/>
          </a:xfrm>
          <a:prstGeom prst="rect">
            <a:avLst/>
          </a:prstGeom>
        </p:spPr>
      </p:pic>
    </p:spTree>
    <p:extLst>
      <p:ext uri="{BB962C8B-B14F-4D97-AF65-F5344CB8AC3E}">
        <p14:creationId xmlns:p14="http://schemas.microsoft.com/office/powerpoint/2010/main" val="1536419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EDA1-F3D8-49A2-91A7-CA54584C7417}"/>
              </a:ext>
            </a:extLst>
          </p:cNvPr>
          <p:cNvSpPr>
            <a:spLocks noGrp="1"/>
          </p:cNvSpPr>
          <p:nvPr>
            <p:ph type="title"/>
          </p:nvPr>
        </p:nvSpPr>
        <p:spPr/>
        <p:txBody>
          <a:bodyPr>
            <a:normAutofit fontScale="90000"/>
          </a:bodyPr>
          <a:lstStyle/>
          <a:p>
            <a:endParaRPr lang="en-US"/>
          </a:p>
        </p:txBody>
      </p:sp>
      <p:pic>
        <p:nvPicPr>
          <p:cNvPr id="3" name="Picture 2">
            <a:extLst>
              <a:ext uri="{FF2B5EF4-FFF2-40B4-BE49-F238E27FC236}">
                <a16:creationId xmlns:a16="http://schemas.microsoft.com/office/drawing/2014/main" id="{8281A07B-F319-464B-B76B-D0121ABF7750}"/>
              </a:ext>
            </a:extLst>
          </p:cNvPr>
          <p:cNvPicPr>
            <a:picLocks noChangeAspect="1"/>
          </p:cNvPicPr>
          <p:nvPr/>
        </p:nvPicPr>
        <p:blipFill>
          <a:blip r:embed="rId2"/>
          <a:stretch>
            <a:fillRect/>
          </a:stretch>
        </p:blipFill>
        <p:spPr>
          <a:xfrm>
            <a:off x="3169422" y="1754969"/>
            <a:ext cx="5853155" cy="3348062"/>
          </a:xfrm>
          <a:prstGeom prst="rect">
            <a:avLst/>
          </a:prstGeom>
        </p:spPr>
      </p:pic>
    </p:spTree>
    <p:extLst>
      <p:ext uri="{BB962C8B-B14F-4D97-AF65-F5344CB8AC3E}">
        <p14:creationId xmlns:p14="http://schemas.microsoft.com/office/powerpoint/2010/main" val="3093951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EDA1-F3D8-49A2-91A7-CA54584C7417}"/>
              </a:ext>
            </a:extLst>
          </p:cNvPr>
          <p:cNvSpPr>
            <a:spLocks noGrp="1"/>
          </p:cNvSpPr>
          <p:nvPr>
            <p:ph type="title"/>
          </p:nvPr>
        </p:nvSpPr>
        <p:spPr/>
        <p:txBody>
          <a:bodyPr>
            <a:normAutofit fontScale="90000"/>
          </a:bodyPr>
          <a:lstStyle/>
          <a:p>
            <a:endParaRPr lang="en-US"/>
          </a:p>
        </p:txBody>
      </p:sp>
      <p:pic>
        <p:nvPicPr>
          <p:cNvPr id="3" name="Picture 2">
            <a:extLst>
              <a:ext uri="{FF2B5EF4-FFF2-40B4-BE49-F238E27FC236}">
                <a16:creationId xmlns:a16="http://schemas.microsoft.com/office/drawing/2014/main" id="{D0A5743C-4FFF-4F03-8E83-9297AA3001B0}"/>
              </a:ext>
            </a:extLst>
          </p:cNvPr>
          <p:cNvPicPr>
            <a:picLocks noChangeAspect="1"/>
          </p:cNvPicPr>
          <p:nvPr/>
        </p:nvPicPr>
        <p:blipFill>
          <a:blip r:embed="rId2"/>
          <a:stretch>
            <a:fillRect/>
          </a:stretch>
        </p:blipFill>
        <p:spPr>
          <a:xfrm>
            <a:off x="891195" y="690542"/>
            <a:ext cx="10096574" cy="2738458"/>
          </a:xfrm>
          <a:prstGeom prst="rect">
            <a:avLst/>
          </a:prstGeom>
        </p:spPr>
      </p:pic>
    </p:spTree>
    <p:extLst>
      <p:ext uri="{BB962C8B-B14F-4D97-AF65-F5344CB8AC3E}">
        <p14:creationId xmlns:p14="http://schemas.microsoft.com/office/powerpoint/2010/main" val="114312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EDA1-F3D8-49A2-91A7-CA54584C7417}"/>
              </a:ext>
            </a:extLst>
          </p:cNvPr>
          <p:cNvSpPr>
            <a:spLocks noGrp="1"/>
          </p:cNvSpPr>
          <p:nvPr>
            <p:ph type="title"/>
          </p:nvPr>
        </p:nvSpPr>
        <p:spPr/>
        <p:txBody>
          <a:bodyPr>
            <a:normAutofit fontScale="90000"/>
          </a:bodyPr>
          <a:lstStyle/>
          <a:p>
            <a:endParaRPr lang="en-US"/>
          </a:p>
        </p:txBody>
      </p:sp>
      <p:pic>
        <p:nvPicPr>
          <p:cNvPr id="3" name="Picture 2">
            <a:extLst>
              <a:ext uri="{FF2B5EF4-FFF2-40B4-BE49-F238E27FC236}">
                <a16:creationId xmlns:a16="http://schemas.microsoft.com/office/drawing/2014/main" id="{C10EE6B2-17F4-4BA1-BE27-232194094E49}"/>
              </a:ext>
            </a:extLst>
          </p:cNvPr>
          <p:cNvPicPr>
            <a:picLocks noChangeAspect="1"/>
          </p:cNvPicPr>
          <p:nvPr/>
        </p:nvPicPr>
        <p:blipFill>
          <a:blip r:embed="rId2"/>
          <a:stretch>
            <a:fillRect/>
          </a:stretch>
        </p:blipFill>
        <p:spPr>
          <a:xfrm>
            <a:off x="78537" y="1507317"/>
            <a:ext cx="12034925" cy="3843366"/>
          </a:xfrm>
          <a:prstGeom prst="rect">
            <a:avLst/>
          </a:prstGeom>
        </p:spPr>
      </p:pic>
    </p:spTree>
    <p:extLst>
      <p:ext uri="{BB962C8B-B14F-4D97-AF65-F5344CB8AC3E}">
        <p14:creationId xmlns:p14="http://schemas.microsoft.com/office/powerpoint/2010/main" val="40968377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EDA1-F3D8-49A2-91A7-CA54584C7417}"/>
              </a:ext>
            </a:extLst>
          </p:cNvPr>
          <p:cNvSpPr>
            <a:spLocks noGrp="1"/>
          </p:cNvSpPr>
          <p:nvPr>
            <p:ph type="title"/>
          </p:nvPr>
        </p:nvSpPr>
        <p:spPr/>
        <p:txBody>
          <a:bodyPr>
            <a:normAutofit fontScale="90000"/>
          </a:bodyPr>
          <a:lstStyle/>
          <a:p>
            <a:endParaRPr lang="en-US"/>
          </a:p>
        </p:txBody>
      </p:sp>
      <p:pic>
        <p:nvPicPr>
          <p:cNvPr id="3" name="Picture 2">
            <a:extLst>
              <a:ext uri="{FF2B5EF4-FFF2-40B4-BE49-F238E27FC236}">
                <a16:creationId xmlns:a16="http://schemas.microsoft.com/office/drawing/2014/main" id="{8A5780EF-D60F-408F-883F-6B2F6960C543}"/>
              </a:ext>
            </a:extLst>
          </p:cNvPr>
          <p:cNvPicPr>
            <a:picLocks noChangeAspect="1"/>
          </p:cNvPicPr>
          <p:nvPr/>
        </p:nvPicPr>
        <p:blipFill>
          <a:blip r:embed="rId2"/>
          <a:stretch>
            <a:fillRect/>
          </a:stretch>
        </p:blipFill>
        <p:spPr>
          <a:xfrm>
            <a:off x="342536" y="628651"/>
            <a:ext cx="11358646" cy="3748115"/>
          </a:xfrm>
          <a:prstGeom prst="rect">
            <a:avLst/>
          </a:prstGeom>
        </p:spPr>
      </p:pic>
    </p:spTree>
    <p:extLst>
      <p:ext uri="{BB962C8B-B14F-4D97-AF65-F5344CB8AC3E}">
        <p14:creationId xmlns:p14="http://schemas.microsoft.com/office/powerpoint/2010/main" val="261774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D2B6-FB18-440B-8908-2D82448EEDB8}"/>
              </a:ext>
            </a:extLst>
          </p:cNvPr>
          <p:cNvSpPr>
            <a:spLocks noGrp="1"/>
          </p:cNvSpPr>
          <p:nvPr>
            <p:ph type="title"/>
          </p:nvPr>
        </p:nvSpPr>
        <p:spPr/>
        <p:txBody>
          <a:bodyPr>
            <a:normAutofit fontScale="90000"/>
          </a:bodyPr>
          <a:lstStyle/>
          <a:p>
            <a:r>
              <a:rPr lang="en-US" dirty="0"/>
              <a:t>What is achieved  </a:t>
            </a:r>
          </a:p>
        </p:txBody>
      </p:sp>
      <p:sp>
        <p:nvSpPr>
          <p:cNvPr id="3" name="Content Placeholder 2">
            <a:extLst>
              <a:ext uri="{FF2B5EF4-FFF2-40B4-BE49-F238E27FC236}">
                <a16:creationId xmlns:a16="http://schemas.microsoft.com/office/drawing/2014/main" id="{4B0F8C70-4C0B-4D78-8F57-49EB6C6AF120}"/>
              </a:ext>
            </a:extLst>
          </p:cNvPr>
          <p:cNvSpPr>
            <a:spLocks noGrp="1"/>
          </p:cNvSpPr>
          <p:nvPr>
            <p:ph idx="1"/>
          </p:nvPr>
        </p:nvSpPr>
        <p:spPr/>
        <p:txBody>
          <a:bodyPr/>
          <a:lstStyle/>
          <a:p>
            <a:r>
              <a:rPr lang="en-US" dirty="0">
                <a:effectLst/>
              </a:rPr>
              <a:t>PMO Setup</a:t>
            </a:r>
          </a:p>
          <a:p>
            <a:r>
              <a:rPr lang="en-US" dirty="0"/>
              <a:t>A s</a:t>
            </a:r>
            <a:r>
              <a:rPr lang="en-US" dirty="0">
                <a:effectLst/>
              </a:rPr>
              <a:t>trong new </a:t>
            </a:r>
            <a:r>
              <a:rPr lang="en-US" dirty="0"/>
              <a:t>PM</a:t>
            </a:r>
            <a:endParaRPr lang="en-US" dirty="0">
              <a:effectLst/>
            </a:endParaRPr>
          </a:p>
          <a:p>
            <a:r>
              <a:rPr lang="en-US" dirty="0">
                <a:effectLst/>
              </a:rPr>
              <a:t>PM culture with different level of planning and tracking </a:t>
            </a:r>
          </a:p>
          <a:p>
            <a:r>
              <a:rPr lang="en-US" dirty="0">
                <a:effectLst/>
              </a:rPr>
              <a:t>Action focused meeting, discussions</a:t>
            </a:r>
            <a:r>
              <a:rPr lang="en-US" dirty="0"/>
              <a:t> and</a:t>
            </a:r>
            <a:r>
              <a:rPr lang="en-US" dirty="0">
                <a:effectLst/>
              </a:rPr>
              <a:t> plan</a:t>
            </a:r>
          </a:p>
          <a:p>
            <a:r>
              <a:rPr lang="en-US" dirty="0">
                <a:effectLst/>
              </a:rPr>
              <a:t>Every project is on management dashboard </a:t>
            </a:r>
          </a:p>
          <a:p>
            <a:endParaRPr lang="en-US" dirty="0"/>
          </a:p>
        </p:txBody>
      </p:sp>
    </p:spTree>
    <p:extLst>
      <p:ext uri="{BB962C8B-B14F-4D97-AF65-F5344CB8AC3E}">
        <p14:creationId xmlns:p14="http://schemas.microsoft.com/office/powerpoint/2010/main" val="8651671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EDA1-F3D8-49A2-91A7-CA54584C7417}"/>
              </a:ext>
            </a:extLst>
          </p:cNvPr>
          <p:cNvSpPr>
            <a:spLocks noGrp="1"/>
          </p:cNvSpPr>
          <p:nvPr>
            <p:ph type="title"/>
          </p:nvPr>
        </p:nvSpPr>
        <p:spPr/>
        <p:txBody>
          <a:bodyPr>
            <a:normAutofit fontScale="90000"/>
          </a:bodyPr>
          <a:lstStyle/>
          <a:p>
            <a:endParaRPr lang="en-US" dirty="0"/>
          </a:p>
        </p:txBody>
      </p:sp>
      <p:pic>
        <p:nvPicPr>
          <p:cNvPr id="3" name="Picture 2">
            <a:extLst>
              <a:ext uri="{FF2B5EF4-FFF2-40B4-BE49-F238E27FC236}">
                <a16:creationId xmlns:a16="http://schemas.microsoft.com/office/drawing/2014/main" id="{3AC0C1D6-7F5A-4B8B-83AA-AE562B6F087E}"/>
              </a:ext>
            </a:extLst>
          </p:cNvPr>
          <p:cNvPicPr>
            <a:picLocks noChangeAspect="1"/>
          </p:cNvPicPr>
          <p:nvPr/>
        </p:nvPicPr>
        <p:blipFill>
          <a:blip r:embed="rId2"/>
          <a:stretch>
            <a:fillRect/>
          </a:stretch>
        </p:blipFill>
        <p:spPr>
          <a:xfrm>
            <a:off x="346204" y="841081"/>
            <a:ext cx="11334833" cy="4071967"/>
          </a:xfrm>
          <a:prstGeom prst="rect">
            <a:avLst/>
          </a:prstGeom>
        </p:spPr>
      </p:pic>
    </p:spTree>
    <p:extLst>
      <p:ext uri="{BB962C8B-B14F-4D97-AF65-F5344CB8AC3E}">
        <p14:creationId xmlns:p14="http://schemas.microsoft.com/office/powerpoint/2010/main" val="16870061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EDA1-F3D8-49A2-91A7-CA54584C7417}"/>
              </a:ext>
            </a:extLst>
          </p:cNvPr>
          <p:cNvSpPr>
            <a:spLocks noGrp="1"/>
          </p:cNvSpPr>
          <p:nvPr>
            <p:ph type="title"/>
          </p:nvPr>
        </p:nvSpPr>
        <p:spPr/>
        <p:txBody>
          <a:bodyPr>
            <a:normAutofit fontScale="90000"/>
          </a:bodyPr>
          <a:lstStyle/>
          <a:p>
            <a:endParaRPr lang="en-US"/>
          </a:p>
        </p:txBody>
      </p:sp>
      <p:pic>
        <p:nvPicPr>
          <p:cNvPr id="3" name="Picture 2">
            <a:extLst>
              <a:ext uri="{FF2B5EF4-FFF2-40B4-BE49-F238E27FC236}">
                <a16:creationId xmlns:a16="http://schemas.microsoft.com/office/drawing/2014/main" id="{34475E27-5CF4-4C65-BB34-A9EFEE3D4092}"/>
              </a:ext>
            </a:extLst>
          </p:cNvPr>
          <p:cNvPicPr>
            <a:picLocks noChangeAspect="1"/>
          </p:cNvPicPr>
          <p:nvPr/>
        </p:nvPicPr>
        <p:blipFill>
          <a:blip r:embed="rId2"/>
          <a:stretch>
            <a:fillRect/>
          </a:stretch>
        </p:blipFill>
        <p:spPr>
          <a:xfrm>
            <a:off x="1181836" y="837478"/>
            <a:ext cx="9696521" cy="3881466"/>
          </a:xfrm>
          <a:prstGeom prst="rect">
            <a:avLst/>
          </a:prstGeom>
        </p:spPr>
      </p:pic>
    </p:spTree>
    <p:extLst>
      <p:ext uri="{BB962C8B-B14F-4D97-AF65-F5344CB8AC3E}">
        <p14:creationId xmlns:p14="http://schemas.microsoft.com/office/powerpoint/2010/main" val="1667981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6974-A59A-41F5-944A-EF6480D6DE73}"/>
              </a:ext>
            </a:extLst>
          </p:cNvPr>
          <p:cNvSpPr>
            <a:spLocks noGrp="1"/>
          </p:cNvSpPr>
          <p:nvPr>
            <p:ph type="title"/>
          </p:nvPr>
        </p:nvSpPr>
        <p:spPr/>
        <p:txBody>
          <a:bodyPr>
            <a:normAutofit fontScale="90000"/>
          </a:bodyPr>
          <a:lstStyle/>
          <a:p>
            <a:r>
              <a:rPr lang="en-US" dirty="0"/>
              <a:t>PMO SOPs</a:t>
            </a:r>
          </a:p>
        </p:txBody>
      </p:sp>
      <p:sp>
        <p:nvSpPr>
          <p:cNvPr id="3" name="Rectangle 2">
            <a:extLst>
              <a:ext uri="{FF2B5EF4-FFF2-40B4-BE49-F238E27FC236}">
                <a16:creationId xmlns:a16="http://schemas.microsoft.com/office/drawing/2014/main" id="{B7BF7DC6-305E-4E42-8832-AC62F9D26E43}"/>
              </a:ext>
            </a:extLst>
          </p:cNvPr>
          <p:cNvSpPr/>
          <p:nvPr/>
        </p:nvSpPr>
        <p:spPr>
          <a:xfrm>
            <a:off x="668511" y="785504"/>
            <a:ext cx="10342709" cy="5755422"/>
          </a:xfrm>
          <a:prstGeom prst="rect">
            <a:avLst/>
          </a:prstGeom>
        </p:spPr>
        <p:txBody>
          <a:bodyPr wrap="square">
            <a:spAutoFit/>
          </a:bodyPr>
          <a:lstStyle/>
          <a:p>
            <a:r>
              <a:rPr lang="en-US" sz="1600" dirty="0"/>
              <a:t>01-Kanban Board </a:t>
            </a:r>
            <a:r>
              <a:rPr lang="en-US" sz="1600" dirty="0" err="1"/>
              <a:t>Updation</a:t>
            </a:r>
            <a:r>
              <a:rPr lang="en-US" sz="1600" dirty="0"/>
              <a:t> </a:t>
            </a:r>
          </a:p>
          <a:p>
            <a:r>
              <a:rPr lang="en-US" sz="1600" dirty="0"/>
              <a:t>02-Daily Standup Meeting</a:t>
            </a:r>
          </a:p>
          <a:p>
            <a:r>
              <a:rPr lang="en-US" sz="1600" dirty="0"/>
              <a:t>03-Weekly Task-Card Printing </a:t>
            </a:r>
          </a:p>
          <a:p>
            <a:r>
              <a:rPr lang="en-US" sz="1600" dirty="0"/>
              <a:t>04-Action Register Maintenance </a:t>
            </a:r>
          </a:p>
          <a:p>
            <a:r>
              <a:rPr lang="en-US" sz="1600" dirty="0"/>
              <a:t>05-Project Schedule Creation</a:t>
            </a:r>
          </a:p>
          <a:p>
            <a:r>
              <a:rPr lang="en-US" sz="1600" dirty="0"/>
              <a:t>06-Project Schedule </a:t>
            </a:r>
            <a:r>
              <a:rPr lang="en-US" sz="1600" dirty="0" err="1"/>
              <a:t>Updation</a:t>
            </a:r>
            <a:endParaRPr lang="en-US" sz="1600" dirty="0"/>
          </a:p>
          <a:p>
            <a:r>
              <a:rPr lang="en-US" sz="1600" dirty="0"/>
              <a:t>07-Issue Management </a:t>
            </a:r>
          </a:p>
          <a:p>
            <a:r>
              <a:rPr lang="en-US" sz="1600" dirty="0"/>
              <a:t>08-Risk Management </a:t>
            </a:r>
          </a:p>
          <a:p>
            <a:r>
              <a:rPr lang="en-US" sz="1600" dirty="0"/>
              <a:t>09-MPR (Monday Project Review) Meetings</a:t>
            </a:r>
          </a:p>
          <a:p>
            <a:r>
              <a:rPr lang="en-US" sz="1600" dirty="0"/>
              <a:t>10-Project Startup</a:t>
            </a:r>
          </a:p>
          <a:p>
            <a:r>
              <a:rPr lang="en-US" sz="1600" dirty="0"/>
              <a:t>11-Project Output Dispatch</a:t>
            </a:r>
          </a:p>
          <a:p>
            <a:r>
              <a:rPr lang="en-US" sz="1600" dirty="0"/>
              <a:t>12-Oracle Data Sync In Power BI</a:t>
            </a:r>
          </a:p>
          <a:p>
            <a:r>
              <a:rPr lang="en-US" sz="1600" dirty="0"/>
              <a:t>13-Project Creation In PWA</a:t>
            </a:r>
          </a:p>
          <a:p>
            <a:r>
              <a:rPr lang="en-US" sz="1600" dirty="0"/>
              <a:t>14-MSP Licensing And Payment To Microsoft</a:t>
            </a:r>
          </a:p>
          <a:p>
            <a:r>
              <a:rPr lang="en-US" sz="1600" dirty="0"/>
              <a:t>15-Tonnage Report Based On BOM</a:t>
            </a:r>
          </a:p>
          <a:p>
            <a:r>
              <a:rPr lang="en-US" sz="1600" dirty="0"/>
              <a:t>16- PM Assignment To a Project</a:t>
            </a:r>
          </a:p>
          <a:p>
            <a:r>
              <a:rPr lang="en-US" sz="1600" dirty="0"/>
              <a:t>17-Project Site Creation </a:t>
            </a:r>
          </a:p>
          <a:p>
            <a:r>
              <a:rPr lang="en-US" sz="1600" dirty="0"/>
              <a:t>18-Negotiating Duration, Time with Departments Before Schedule Baseline</a:t>
            </a:r>
          </a:p>
          <a:p>
            <a:r>
              <a:rPr lang="en-US" sz="1600" dirty="0"/>
              <a:t>19-Configuration Management, Backup And Restore</a:t>
            </a:r>
          </a:p>
          <a:p>
            <a:r>
              <a:rPr lang="en-US" sz="1600" dirty="0"/>
              <a:t>20-Project Schedule Review </a:t>
            </a:r>
          </a:p>
          <a:p>
            <a:r>
              <a:rPr lang="en-US" sz="1600" dirty="0"/>
              <a:t>21-List of Dashboards And Data Refresh</a:t>
            </a:r>
          </a:p>
          <a:p>
            <a:r>
              <a:rPr lang="en-US" sz="1600" dirty="0"/>
              <a:t>22-Lessons Learn Management – Not being done</a:t>
            </a:r>
          </a:p>
          <a:p>
            <a:r>
              <a:rPr lang="en-US" sz="1600" dirty="0"/>
              <a:t>23-Project Retrospective Meeting – Not being done.</a:t>
            </a:r>
            <a:endParaRPr lang="en-US" sz="12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226768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943115-F372-4F9E-831E-D16BD8902116}"/>
              </a:ext>
            </a:extLst>
          </p:cNvPr>
          <p:cNvSpPr>
            <a:spLocks noGrp="1"/>
          </p:cNvSpPr>
          <p:nvPr>
            <p:ph type="ctrTitle"/>
          </p:nvPr>
        </p:nvSpPr>
        <p:spPr/>
        <p:txBody>
          <a:bodyPr/>
          <a:lstStyle/>
          <a:p>
            <a:r>
              <a:rPr lang="en-US" dirty="0"/>
              <a:t>Follow-on Action Recommendations</a:t>
            </a:r>
            <a:br>
              <a:rPr lang="en-US" dirty="0"/>
            </a:br>
            <a:endParaRPr lang="en-US" dirty="0"/>
          </a:p>
        </p:txBody>
      </p:sp>
    </p:spTree>
    <p:extLst>
      <p:ext uri="{BB962C8B-B14F-4D97-AF65-F5344CB8AC3E}">
        <p14:creationId xmlns:p14="http://schemas.microsoft.com/office/powerpoint/2010/main" val="31357079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B80F5F-E32C-4733-8635-7257A5202B83}"/>
              </a:ext>
            </a:extLst>
          </p:cNvPr>
          <p:cNvSpPr>
            <a:spLocks noGrp="1"/>
          </p:cNvSpPr>
          <p:nvPr>
            <p:ph type="title"/>
          </p:nvPr>
        </p:nvSpPr>
        <p:spPr/>
        <p:txBody>
          <a:bodyPr>
            <a:normAutofit fontScale="90000"/>
          </a:bodyPr>
          <a:lstStyle/>
          <a:p>
            <a:r>
              <a:rPr lang="en-US" dirty="0"/>
              <a:t>Recommendations</a:t>
            </a:r>
          </a:p>
        </p:txBody>
      </p:sp>
      <p:sp>
        <p:nvSpPr>
          <p:cNvPr id="4" name="Content Placeholder 3">
            <a:extLst>
              <a:ext uri="{FF2B5EF4-FFF2-40B4-BE49-F238E27FC236}">
                <a16:creationId xmlns:a16="http://schemas.microsoft.com/office/drawing/2014/main" id="{AEFABCDB-CCBF-4701-AF6F-538FA7907EBF}"/>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Fix internet problem</a:t>
            </a:r>
          </a:p>
          <a:p>
            <a:pPr marL="514350" indent="-514350">
              <a:buFont typeface="+mj-lt"/>
              <a:buAutoNum type="arabicPeriod"/>
            </a:pPr>
            <a:r>
              <a:rPr lang="en-US" dirty="0"/>
              <a:t>Smoothen Microsoft payment system (it is subtle but unnecessary big pain taking issue)</a:t>
            </a:r>
          </a:p>
          <a:p>
            <a:pPr marL="514350" indent="-514350">
              <a:buFont typeface="+mj-lt"/>
              <a:buAutoNum type="arabicPeriod"/>
            </a:pPr>
            <a:r>
              <a:rPr lang="en-US" dirty="0"/>
              <a:t>Remove block of Microsoft sites from TEAM firewall</a:t>
            </a:r>
          </a:p>
          <a:p>
            <a:pPr marL="514350" indent="-514350">
              <a:buFont typeface="+mj-lt"/>
              <a:buAutoNum type="arabicPeriod"/>
            </a:pPr>
            <a:r>
              <a:rPr lang="en-US" dirty="0"/>
              <a:t>Hire one dedicated Project Support (R&amp;R is documented)</a:t>
            </a:r>
          </a:p>
          <a:p>
            <a:pPr marL="514350" indent="-514350">
              <a:buFont typeface="+mj-lt"/>
              <a:buAutoNum type="arabicPeriod"/>
            </a:pPr>
            <a:r>
              <a:rPr lang="en-US" dirty="0"/>
              <a:t>Fix configuration management issue (multiple version of same documents floating across the email, desktop, server copies is productivity destructor)</a:t>
            </a:r>
          </a:p>
          <a:p>
            <a:pPr marL="514350" indent="-514350">
              <a:buFont typeface="+mj-lt"/>
              <a:buAutoNum type="arabicPeriod"/>
            </a:pPr>
            <a:r>
              <a:rPr lang="en-US" dirty="0"/>
              <a:t>Bring project retrospective culture in the organization</a:t>
            </a:r>
          </a:p>
          <a:p>
            <a:pPr marL="514350" indent="-514350">
              <a:buFont typeface="+mj-lt"/>
              <a:buAutoNum type="arabicPeriod"/>
            </a:pPr>
            <a:r>
              <a:rPr lang="en-US" dirty="0"/>
              <a:t>Emphases on metrics driven culture to track the project in project lifecycle</a:t>
            </a:r>
          </a:p>
          <a:p>
            <a:pPr marL="514350" indent="-514350">
              <a:buFont typeface="+mj-lt"/>
              <a:buAutoNum type="arabicPeriod"/>
            </a:pPr>
            <a:r>
              <a:rPr lang="en-US" dirty="0"/>
              <a:t>Bring internal project audit culture within organization</a:t>
            </a:r>
          </a:p>
          <a:p>
            <a:pPr marL="514350" indent="-514350">
              <a:buFont typeface="+mj-lt"/>
              <a:buAutoNum type="arabicPeriod"/>
            </a:pPr>
            <a:r>
              <a:rPr lang="en-US" dirty="0"/>
              <a:t>Seemless integration of oracle ERP to PWA data (cost, material management/issue, project tracking, delivery &amp; tracking, invoicing) would help TEAM in identifying inefficiencies, ineffectiveness and addressing the issues</a:t>
            </a:r>
          </a:p>
          <a:p>
            <a:pPr marL="514350" indent="-514350">
              <a:buFont typeface="+mj-lt"/>
              <a:buAutoNum type="arabicPeriod"/>
            </a:pPr>
            <a:r>
              <a:rPr lang="en-US" dirty="0"/>
              <a:t>One day lessons learned sessions where PM, HODs can present the learning of last month to audience. This should be presentation based formal learning.</a:t>
            </a:r>
          </a:p>
        </p:txBody>
      </p:sp>
    </p:spTree>
    <p:extLst>
      <p:ext uri="{BB962C8B-B14F-4D97-AF65-F5344CB8AC3E}">
        <p14:creationId xmlns:p14="http://schemas.microsoft.com/office/powerpoint/2010/main" val="2928120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namaste monk">
            <a:extLst>
              <a:ext uri="{FF2B5EF4-FFF2-40B4-BE49-F238E27FC236}">
                <a16:creationId xmlns:a16="http://schemas.microsoft.com/office/drawing/2014/main" id="{4976E6D8-DD61-472A-8E53-655FD30F6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665" y="633227"/>
            <a:ext cx="4438393" cy="52722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56672C-E7EE-4089-8D36-18B7FFB8D7B7}"/>
              </a:ext>
            </a:extLst>
          </p:cNvPr>
          <p:cNvSpPr txBox="1"/>
          <p:nvPr/>
        </p:nvSpPr>
        <p:spPr>
          <a:xfrm>
            <a:off x="6367849" y="2891481"/>
            <a:ext cx="4438393" cy="2862322"/>
          </a:xfrm>
          <a:prstGeom prst="rect">
            <a:avLst/>
          </a:prstGeom>
          <a:noFill/>
        </p:spPr>
        <p:txBody>
          <a:bodyPr wrap="square" rtlCol="0">
            <a:spAutoFit/>
          </a:bodyPr>
          <a:lstStyle/>
          <a:p>
            <a:r>
              <a:rPr lang="en-US" sz="6000" dirty="0">
                <a:latin typeface="Yu Gothic Light" panose="020B0300000000000000" pitchFamily="34" charset="-128"/>
                <a:ea typeface="Yu Gothic Light" panose="020B0300000000000000" pitchFamily="34" charset="-128"/>
              </a:rPr>
              <a:t>Namaste</a:t>
            </a:r>
          </a:p>
          <a:p>
            <a:endParaRPr lang="en-US" sz="6000" dirty="0">
              <a:latin typeface="Yu Gothic Light" panose="020B0300000000000000" pitchFamily="34" charset="-128"/>
              <a:ea typeface="Yu Gothic Light" panose="020B0300000000000000" pitchFamily="34" charset="-128"/>
            </a:endParaRPr>
          </a:p>
          <a:p>
            <a:r>
              <a:rPr lang="en-US" sz="6000" dirty="0">
                <a:latin typeface="Yu Gothic Light" panose="020B0300000000000000" pitchFamily="34" charset="-128"/>
                <a:ea typeface="Yu Gothic Light" panose="020B0300000000000000" pitchFamily="34" charset="-128"/>
              </a:rPr>
              <a:t>Thank you</a:t>
            </a:r>
          </a:p>
        </p:txBody>
      </p:sp>
    </p:spTree>
    <p:extLst>
      <p:ext uri="{BB962C8B-B14F-4D97-AF65-F5344CB8AC3E}">
        <p14:creationId xmlns:p14="http://schemas.microsoft.com/office/powerpoint/2010/main" val="2787841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48BEB-7A2D-4475-9C98-6A9487359DCB}"/>
              </a:ext>
            </a:extLst>
          </p:cNvPr>
          <p:cNvSpPr>
            <a:spLocks noGrp="1"/>
          </p:cNvSpPr>
          <p:nvPr>
            <p:ph type="title"/>
          </p:nvPr>
        </p:nvSpPr>
        <p:spPr/>
        <p:txBody>
          <a:bodyPr>
            <a:normAutofit fontScale="90000"/>
          </a:bodyPr>
          <a:lstStyle/>
          <a:p>
            <a:r>
              <a:rPr lang="en-US" dirty="0"/>
              <a:t>What not done and will take time to strengthen </a:t>
            </a:r>
          </a:p>
        </p:txBody>
      </p:sp>
      <p:sp>
        <p:nvSpPr>
          <p:cNvPr id="3" name="Content Placeholder 2">
            <a:extLst>
              <a:ext uri="{FF2B5EF4-FFF2-40B4-BE49-F238E27FC236}">
                <a16:creationId xmlns:a16="http://schemas.microsoft.com/office/drawing/2014/main" id="{56F31AB9-3EED-479E-9D87-BD15116270DE}"/>
              </a:ext>
            </a:extLst>
          </p:cNvPr>
          <p:cNvSpPr>
            <a:spLocks noGrp="1"/>
          </p:cNvSpPr>
          <p:nvPr>
            <p:ph idx="1"/>
          </p:nvPr>
        </p:nvSpPr>
        <p:spPr/>
        <p:txBody>
          <a:bodyPr/>
          <a:lstStyle/>
          <a:p>
            <a:r>
              <a:rPr lang="en-US" dirty="0">
                <a:effectLst/>
              </a:rPr>
              <a:t>Metrics driven PMO</a:t>
            </a:r>
          </a:p>
          <a:p>
            <a:r>
              <a:rPr lang="en-US" dirty="0">
                <a:effectLst/>
              </a:rPr>
              <a:t>KPI driven roles and incentives for PMs</a:t>
            </a:r>
          </a:p>
          <a:p>
            <a:r>
              <a:rPr lang="en-US" dirty="0"/>
              <a:t>OPM3 of PMI has a 5 stage Project Management Maturity Model. This consulting work helped TEAM to reach Level 3. Major part of Level 4 &amp; 5 is part of continuous journey and it will take another 6-12 month time in organization life.</a:t>
            </a:r>
          </a:p>
          <a:p>
            <a:pPr lvl="1"/>
            <a:r>
              <a:rPr lang="en-US" dirty="0">
                <a:effectLst/>
              </a:rPr>
              <a:t>Level 1 : Initial</a:t>
            </a:r>
          </a:p>
          <a:p>
            <a:pPr lvl="1"/>
            <a:r>
              <a:rPr lang="en-US" dirty="0"/>
              <a:t>Level 2 : Standardize</a:t>
            </a:r>
          </a:p>
          <a:p>
            <a:pPr lvl="1"/>
            <a:r>
              <a:rPr lang="en-US" dirty="0">
                <a:effectLst/>
              </a:rPr>
              <a:t>Level 3 : Measure</a:t>
            </a:r>
          </a:p>
          <a:p>
            <a:pPr lvl="1"/>
            <a:r>
              <a:rPr lang="en-US" dirty="0"/>
              <a:t>Level 4 : Control</a:t>
            </a:r>
          </a:p>
          <a:p>
            <a:pPr lvl="1"/>
            <a:r>
              <a:rPr lang="en-US" dirty="0">
                <a:effectLst/>
              </a:rPr>
              <a:t>Level 5 : Continuous Improvement</a:t>
            </a:r>
          </a:p>
        </p:txBody>
      </p:sp>
    </p:spTree>
    <p:extLst>
      <p:ext uri="{BB962C8B-B14F-4D97-AF65-F5344CB8AC3E}">
        <p14:creationId xmlns:p14="http://schemas.microsoft.com/office/powerpoint/2010/main" val="3059880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634A-66D8-4DCC-8D8C-AF0402F53D6C}"/>
              </a:ext>
            </a:extLst>
          </p:cNvPr>
          <p:cNvSpPr>
            <a:spLocks noGrp="1"/>
          </p:cNvSpPr>
          <p:nvPr>
            <p:ph type="title"/>
          </p:nvPr>
        </p:nvSpPr>
        <p:spPr/>
        <p:txBody>
          <a:bodyPr>
            <a:normAutofit fontScale="90000"/>
          </a:bodyPr>
          <a:lstStyle/>
          <a:p>
            <a:r>
              <a:rPr lang="en-US" dirty="0"/>
              <a:t>What was done </a:t>
            </a:r>
          </a:p>
        </p:txBody>
      </p:sp>
      <p:sp>
        <p:nvSpPr>
          <p:cNvPr id="3" name="Content Placeholder 2">
            <a:extLst>
              <a:ext uri="{FF2B5EF4-FFF2-40B4-BE49-F238E27FC236}">
                <a16:creationId xmlns:a16="http://schemas.microsoft.com/office/drawing/2014/main" id="{6E8D37DF-DC1A-4F04-A7A2-1EA8B8E12D2D}"/>
              </a:ext>
            </a:extLst>
          </p:cNvPr>
          <p:cNvSpPr>
            <a:spLocks noGrp="1"/>
          </p:cNvSpPr>
          <p:nvPr>
            <p:ph idx="1"/>
          </p:nvPr>
        </p:nvSpPr>
        <p:spPr/>
        <p:txBody>
          <a:bodyPr/>
          <a:lstStyle/>
          <a:p>
            <a:r>
              <a:rPr lang="en-US" dirty="0">
                <a:effectLst/>
              </a:rPr>
              <a:t>Trainings</a:t>
            </a:r>
          </a:p>
          <a:p>
            <a:r>
              <a:rPr lang="en-US" dirty="0">
                <a:effectLst/>
              </a:rPr>
              <a:t>System setup</a:t>
            </a:r>
          </a:p>
          <a:p>
            <a:r>
              <a:rPr lang="en-US" dirty="0">
                <a:effectLst/>
              </a:rPr>
              <a:t>System customizations</a:t>
            </a:r>
          </a:p>
          <a:p>
            <a:r>
              <a:rPr lang="en-US" dirty="0">
                <a:effectLst/>
              </a:rPr>
              <a:t>Ensuring people understand the value of process and following the same </a:t>
            </a:r>
          </a:p>
          <a:p>
            <a:r>
              <a:rPr lang="en-US" dirty="0">
                <a:effectLst/>
              </a:rPr>
              <a:t>Process documentation </a:t>
            </a:r>
          </a:p>
          <a:p>
            <a:endParaRPr lang="en-US" dirty="0"/>
          </a:p>
        </p:txBody>
      </p:sp>
    </p:spTree>
    <p:extLst>
      <p:ext uri="{BB962C8B-B14F-4D97-AF65-F5344CB8AC3E}">
        <p14:creationId xmlns:p14="http://schemas.microsoft.com/office/powerpoint/2010/main" val="814707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8149</TotalTime>
  <Words>2297</Words>
  <Application>Microsoft Office PowerPoint</Application>
  <PresentationFormat>Widescreen</PresentationFormat>
  <Paragraphs>900</Paragraphs>
  <Slides>75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Yu Gothic Light</vt:lpstr>
      <vt:lpstr>Arial</vt:lpstr>
      <vt:lpstr>Calibri</vt:lpstr>
      <vt:lpstr>Calibri Light</vt:lpstr>
      <vt:lpstr>Segoe UI</vt:lpstr>
      <vt:lpstr>Times New Roman</vt:lpstr>
      <vt:lpstr>Office Theme</vt:lpstr>
      <vt:lpstr>PMO Implementation Final &amp; Project Closure Report</vt:lpstr>
      <vt:lpstr>Summary Report Against Agreement </vt:lpstr>
      <vt:lpstr>Objective as per the Agreement</vt:lpstr>
      <vt:lpstr>Other Activities as per the Agreement</vt:lpstr>
      <vt:lpstr>Key Deliverables as per the Agreement</vt:lpstr>
      <vt:lpstr>Detail Report Against Agreement </vt:lpstr>
      <vt:lpstr>What is achieved  </vt:lpstr>
      <vt:lpstr>What not done and will take time to strengthen </vt:lpstr>
      <vt:lpstr>What was done </vt:lpstr>
      <vt:lpstr>Biggest challenge at TEAM </vt:lpstr>
      <vt:lpstr>CEO Dashboards</vt:lpstr>
      <vt:lpstr>Projects, Issues, Dispatch Summary</vt:lpstr>
      <vt:lpstr>LD, Pending AB, PBG</vt:lpstr>
      <vt:lpstr>Operational KPI</vt:lpstr>
      <vt:lpstr>ABG PBG Report</vt:lpstr>
      <vt:lpstr>PMO Dashboards  </vt:lpstr>
      <vt:lpstr>PMO Head Dashboards</vt:lpstr>
      <vt:lpstr>Bird’s Eye View</vt:lpstr>
      <vt:lpstr>Production Resources (Demand vs Capacity)</vt:lpstr>
      <vt:lpstr>Projectwise Resource Demand</vt:lpstr>
      <vt:lpstr>Resource Requirement (# of Resources)</vt:lpstr>
      <vt:lpstr>Budget, Actual &amp; Saving Comparison</vt:lpstr>
      <vt:lpstr>Baseline, Regular, EV, Actual, Timesheet (Work)</vt:lpstr>
      <vt:lpstr>Baseline, Actual, Work, EV, TS Hours Trend</vt:lpstr>
      <vt:lpstr>Schedule Alert</vt:lpstr>
      <vt:lpstr>Work Variance</vt:lpstr>
      <vt:lpstr>Schedule Variance</vt:lpstr>
      <vt:lpstr>Monthwise Dispatch Report</vt:lpstr>
      <vt:lpstr>Datewise Dispatch Report</vt:lpstr>
      <vt:lpstr>Dispatch Value Graph</vt:lpstr>
      <vt:lpstr>Action Register</vt:lpstr>
      <vt:lpstr>Liquidity Damage Penalty Report</vt:lpstr>
      <vt:lpstr>PM Workload Analysis</vt:lpstr>
      <vt:lpstr>Project Manager Dashboards</vt:lpstr>
      <vt:lpstr>Dashboards for Project Manager</vt:lpstr>
      <vt:lpstr>Resourcewise Work on My Project</vt:lpstr>
      <vt:lpstr>Risk Tracker</vt:lpstr>
      <vt:lpstr>Issue Tracker</vt:lpstr>
      <vt:lpstr>Budget Vs Planned Work</vt:lpstr>
      <vt:lpstr>S Curve</vt:lpstr>
      <vt:lpstr>Milestone Report</vt:lpstr>
      <vt:lpstr>Critical Work</vt:lpstr>
      <vt:lpstr>Commitment Tracker</vt:lpstr>
      <vt:lpstr>Material Tracking Project Wise (All Material)</vt:lpstr>
      <vt:lpstr>Material Tracking (Material Wise- All Projects)</vt:lpstr>
      <vt:lpstr>Project Plan Updation Report</vt:lpstr>
      <vt:lpstr>Department-wise Work Weekly Work</vt:lpstr>
      <vt:lpstr>Production Department Weekly Work </vt:lpstr>
      <vt:lpstr>Non Production Weekly Work</vt:lpstr>
      <vt:lpstr>Planning Defect Report</vt:lpstr>
      <vt:lpstr>Checking Plan Correctness</vt:lpstr>
      <vt:lpstr>Auto Generated Slide for BRM</vt:lpstr>
      <vt:lpstr>PWA Customization </vt:lpstr>
      <vt:lpstr>Project Level Customization</vt:lpstr>
      <vt:lpstr>Project Level Customization</vt:lpstr>
      <vt:lpstr>Project Level Customization</vt:lpstr>
      <vt:lpstr>PowerPoint Presentation</vt:lpstr>
      <vt:lpstr>MSP Customization </vt:lpstr>
      <vt:lpstr>View, Table and Filter Developed in MSP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PMO SOPs</vt:lpstr>
      <vt:lpstr>Follow-on Action Recommendations </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CEO Dashboards</dc:title>
  <dc:creator>Hari Thapliyal</dc:creator>
  <cp:lastModifiedBy> </cp:lastModifiedBy>
  <cp:revision>52</cp:revision>
  <dcterms:created xsi:type="dcterms:W3CDTF">2018-04-25T09:15:37Z</dcterms:created>
  <dcterms:modified xsi:type="dcterms:W3CDTF">2018-05-05T06:55:50Z</dcterms:modified>
</cp:coreProperties>
</file>